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2" r:id="rId4"/>
    <p:sldId id="275" r:id="rId5"/>
    <p:sldId id="258" r:id="rId6"/>
    <p:sldId id="270" r:id="rId7"/>
    <p:sldId id="269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8" r:id="rId17"/>
    <p:sldId id="273" r:id="rId18"/>
    <p:sldId id="276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75" autoAdjust="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0BEA069-97DB-4A00-A62D-7D7381BEBE5F}" type="datetimeFigureOut">
              <a:rPr lang="nl-NL"/>
              <a:pPr>
                <a:defRPr/>
              </a:pPr>
              <a:t>8-3-2015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9AAF6B3-2EA5-4D02-BC35-5125A285A3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994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AF6B3-2EA5-4D02-BC35-5125A285A384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93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(oranj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95288" y="1052513"/>
            <a:ext cx="5184824" cy="3240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>
              <a:defRPr lang="nl-NL" sz="3600" b="1" cap="non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395288" y="4365625"/>
            <a:ext cx="7772400" cy="1500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nl-NL" sz="20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599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werk a-z\P\Powerpoint dia's\dia4 matahari paar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9144000" cy="5112568"/>
          </a:xfrm>
        </p:spPr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7544" y="6053138"/>
            <a:ext cx="8352928" cy="8048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None/>
              <a:defRPr lang="nl-NL" sz="2400" i="1" dirty="0"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397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9144000" cy="5112568"/>
          </a:xfrm>
        </p:spPr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7544" y="6053138"/>
            <a:ext cx="8352928" cy="8048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None/>
              <a:defRPr lang="nl-NL" sz="2400" i="1" dirty="0"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85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object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nl-NL" sz="3200" b="1" dirty="0"/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2060848"/>
            <a:ext cx="8229600" cy="424847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016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object (grij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nl-NL" sz="3200" b="1" dirty="0"/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57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457200" y="908720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nl-NL" sz="3200" b="1" dirty="0"/>
            </a:lvl1pPr>
          </a:lstStyle>
          <a:p>
            <a:pPr lvl="0"/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4294967295"/>
          </p:nvPr>
        </p:nvSpPr>
        <p:spPr>
          <a:xfrm>
            <a:off x="457200" y="2132856"/>
            <a:ext cx="4038600" cy="4525963"/>
          </a:xfrm>
        </p:spPr>
        <p:txBody>
          <a:bodyPr/>
          <a:lstStyle>
            <a:lvl1pPr>
              <a:defRPr sz="2800"/>
            </a:lvl1pPr>
          </a:lstStyle>
          <a:p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4648200" y="2132856"/>
            <a:ext cx="4038600" cy="4525963"/>
          </a:xfrm>
        </p:spPr>
        <p:txBody>
          <a:bodyPr/>
          <a:lstStyle>
            <a:lvl1pPr>
              <a:defRPr sz="28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00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396000" y="1052513"/>
            <a:ext cx="5184000" cy="3240087"/>
          </a:xfrm>
        </p:spPr>
        <p:txBody>
          <a:bodyPr/>
          <a:lstStyle>
            <a:lvl1pPr marL="0" indent="0">
              <a:buNone/>
              <a:defRPr sz="3600" b="1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396000" y="4366800"/>
            <a:ext cx="7772400" cy="1501200"/>
          </a:xfrm>
        </p:spPr>
        <p:txBody>
          <a:bodyPr anchor="b"/>
          <a:lstStyle>
            <a:lvl1pPr marL="0" indent="0">
              <a:buNone/>
              <a:defRPr sz="2000" b="0"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8234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396000" y="1052513"/>
            <a:ext cx="5184000" cy="3240087"/>
          </a:xfr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396000" y="4366800"/>
            <a:ext cx="7772400" cy="150120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(ro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95288" y="1052513"/>
            <a:ext cx="5184824" cy="3240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nl-NL" sz="3600" b="1" cap="non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395288" y="4365625"/>
            <a:ext cx="7772400" cy="1500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nl-NL" sz="20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023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(pa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95288" y="1052513"/>
            <a:ext cx="5184824" cy="3240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nl-NL" sz="3600" b="1" cap="non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395288" y="4365625"/>
            <a:ext cx="7772400" cy="1500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nl-NL" sz="20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8409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95288" y="1052513"/>
            <a:ext cx="5184824" cy="3240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nl-NL" sz="3600" b="1" cap="non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395288" y="4365625"/>
            <a:ext cx="7772400" cy="1500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nl-NL" sz="20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187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95288" y="1052513"/>
            <a:ext cx="5184824" cy="3240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nl-NL" sz="3600" b="1" cap="non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395288" y="4365625"/>
            <a:ext cx="7772400" cy="1500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nl-NL" sz="2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170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 idx="4294967295"/>
          </p:nvPr>
        </p:nvSpPr>
        <p:spPr>
          <a:xfrm>
            <a:off x="395288" y="1052513"/>
            <a:ext cx="5184824" cy="32405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nl-NL" sz="3600" b="1" cap="non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idx="4294967295"/>
          </p:nvPr>
        </p:nvSpPr>
        <p:spPr>
          <a:xfrm>
            <a:off x="395288" y="4365625"/>
            <a:ext cx="7772400" cy="1500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nl-NL" sz="2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0341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/>
          <p:cNvSpPr>
            <a:spLocks noGrp="1"/>
          </p:cNvSpPr>
          <p:nvPr>
            <p:ph idx="1"/>
          </p:nvPr>
        </p:nvSpPr>
        <p:spPr>
          <a:xfrm>
            <a:off x="395288" y="1124744"/>
            <a:ext cx="8291512" cy="5400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996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7544" y="6053138"/>
            <a:ext cx="8352928" cy="8048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None/>
              <a:defRPr lang="nl-NL" sz="2400" i="1" dirty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9144000" cy="51125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681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(grij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9144000" cy="5112568"/>
          </a:xfrm>
        </p:spPr>
      </p:sp>
      <p:sp>
        <p:nvSpPr>
          <p:cNvPr id="12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7544" y="6053138"/>
            <a:ext cx="8352928" cy="8048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None/>
              <a:defRPr lang="nl-NL" sz="2400" i="1" dirty="0"/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36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CEDD5F08-EEE5-4CF2-80B8-0F7254E34D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jksoverheid.nl/onderwerpen/gemeenten/documenten-en-publicaties/publicaties/2014/06/13/totaaloverzicht-met-aanpassingen-iv3-informatievraag-2015-gem-gr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:%20http:/www.vng.nl/onderwerpenindex/cultuur-en-sport/archieven-en-musea/nieuws/maatschappelijke-ontwikkelingen-relevant-voor-archiefselectie-analyse" TargetMode="External"/><Relationship Id="rId2" Type="http://schemas.openxmlformats.org/officeDocument/2006/relationships/hyperlink" Target="http://www.nationaalarchief.nl/sites/default/files/docs/gewaardeerd_verleden_1_0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vng.nl/onderwerpenindex/cultuur-en-sport/archieven-en-musea/publicaties/bewaren-hoe-het-was-volgens-de-principes-van-hoe-het-word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rofile/public-profile-settings?trk=prof-edit-edit-public_profile" TargetMode="External"/><Relationship Id="rId7" Type="http://schemas.openxmlformats.org/officeDocument/2006/relationships/image" Target="../media/image21.png"/><Relationship Id="rId2" Type="http://schemas.openxmlformats.org/officeDocument/2006/relationships/hyperlink" Target="mailto:rienk.jonker@leeuwarden.n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labyrinth.rienkjonker.nl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tten.overheid.nl/BWBR0007748#HoofdstukII" TargetMode="External"/><Relationship Id="rId2" Type="http://schemas.openxmlformats.org/officeDocument/2006/relationships/hyperlink" Target="http://www.wetten.overheid.nl/BWBR0007376#HoofdstukII_Artikel5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etten.overheid.nl/BWBR0007748#HoofdstukII_Artikel2" TargetMode="External"/><Relationship Id="rId4" Type="http://schemas.openxmlformats.org/officeDocument/2006/relationships/hyperlink" Target="http://www.vng.nl/onderwerpenindex/cultuur-en-sport/archieven-en-musea/brieven/concept-ontwerpselectielijst-201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jksoverheid.nl/onderwerpen/gemeenten/taken-gemeente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ek.officielebekendmakingen.nl/stb-2012-444.html" TargetMode="External"/><Relationship Id="rId2" Type="http://schemas.openxmlformats.org/officeDocument/2006/relationships/hyperlink" Target="http://wetten.overheid.nl/BWBR0007748#HoofdstukII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vng.nl/files/vng/brieven/2013/lbr_13_021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9"/>
          <p:cNvSpPr>
            <a:spLocks noGrp="1"/>
          </p:cNvSpPr>
          <p:nvPr>
            <p:ph type="title"/>
          </p:nvPr>
        </p:nvSpPr>
        <p:spPr>
          <a:xfrm>
            <a:off x="395288" y="1052513"/>
            <a:ext cx="5184775" cy="3240087"/>
          </a:xfrm>
        </p:spPr>
        <p:txBody>
          <a:bodyPr/>
          <a:lstStyle/>
          <a:p>
            <a:r>
              <a:rPr altLang="nl-NL"/>
              <a:t>Concept Ontwerp Gemeentelijke Selectielijst 2016</a:t>
            </a:r>
          </a:p>
        </p:txBody>
      </p:sp>
      <p:sp>
        <p:nvSpPr>
          <p:cNvPr id="18435" name="Tijdelijke aanduiding voor teks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altLang="nl-NL" dirty="0"/>
              <a:t>Bijeenkomst </a:t>
            </a:r>
            <a:r>
              <a:rPr altLang="nl-NL" dirty="0" smtClean="0"/>
              <a:t>Friese gemeenten </a:t>
            </a:r>
          </a:p>
          <a:p>
            <a:pPr marL="0" indent="0">
              <a:buNone/>
            </a:pPr>
            <a:r>
              <a:rPr altLang="nl-NL" dirty="0" smtClean="0"/>
              <a:t>6 </a:t>
            </a:r>
            <a:r>
              <a:rPr altLang="nl-NL" dirty="0"/>
              <a:t>maart </a:t>
            </a:r>
            <a:r>
              <a:rPr altLang="nl-NL" dirty="0" smtClean="0"/>
              <a:t>2015 te </a:t>
            </a:r>
            <a:r>
              <a:rPr altLang="nl-NL" dirty="0"/>
              <a:t>Franeker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Lijst is 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nl-NL" altLang="nl-NL" dirty="0" smtClean="0"/>
              <a:t>Formele grondslag </a:t>
            </a:r>
          </a:p>
          <a:p>
            <a:pPr lvl="2"/>
            <a:r>
              <a:rPr lang="nl-NL" altLang="nl-NL" dirty="0" smtClean="0"/>
              <a:t>Als basis in te zetten in eigen systematieken</a:t>
            </a:r>
          </a:p>
          <a:p>
            <a:pPr lvl="2"/>
            <a:r>
              <a:rPr lang="nl-NL" altLang="nl-NL" dirty="0" smtClean="0"/>
              <a:t>Generiek</a:t>
            </a:r>
          </a:p>
          <a:p>
            <a:r>
              <a:rPr lang="nl-NL" altLang="nl-NL" dirty="0" smtClean="0"/>
              <a:t>Instrument</a:t>
            </a:r>
          </a:p>
          <a:p>
            <a:pPr lvl="2"/>
            <a:r>
              <a:rPr lang="nl-NL" altLang="nl-NL" dirty="0" smtClean="0"/>
              <a:t>Direct inzetbaar in de bestaande systematieken en systemen</a:t>
            </a:r>
          </a:p>
          <a:p>
            <a:pPr lvl="2"/>
            <a:r>
              <a:rPr lang="nl-NL" altLang="nl-NL" dirty="0" smtClean="0"/>
              <a:t>Specifiek / gedetailleerd</a:t>
            </a:r>
          </a:p>
          <a:p>
            <a:r>
              <a:rPr lang="nl-NL" altLang="nl-NL" dirty="0" smtClean="0"/>
              <a:t>Beide</a:t>
            </a:r>
          </a:p>
          <a:p>
            <a:pPr lvl="1"/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De vorm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nl-NL" altLang="nl-NL" dirty="0" smtClean="0"/>
              <a:t>Proces georiënteerd (GEMMA)</a:t>
            </a:r>
          </a:p>
          <a:p>
            <a:pPr lvl="4"/>
            <a:r>
              <a:rPr lang="nl-NL" altLang="nl-NL" dirty="0" smtClean="0"/>
              <a:t>Nadruk op dienstverlening</a:t>
            </a:r>
          </a:p>
          <a:p>
            <a:r>
              <a:rPr lang="nl-NL" altLang="nl-NL" dirty="0" smtClean="0"/>
              <a:t>Ordeningsstructuur (DSP/ZTC/…)</a:t>
            </a:r>
          </a:p>
          <a:p>
            <a:pPr lvl="3"/>
            <a:r>
              <a:rPr lang="nl-NL" altLang="nl-NL" dirty="0" smtClean="0"/>
              <a:t>ZTC – nadruk op dienstverlening</a:t>
            </a:r>
          </a:p>
          <a:p>
            <a:r>
              <a:rPr lang="nl-NL" altLang="nl-NL" dirty="0" smtClean="0"/>
              <a:t>Digitaal werken</a:t>
            </a:r>
          </a:p>
          <a:p>
            <a:pPr lvl="3"/>
            <a:r>
              <a:rPr lang="nl-NL" altLang="nl-NL" dirty="0" smtClean="0"/>
              <a:t>Zaakgericht werken (nadruk op dienstverlening)</a:t>
            </a:r>
          </a:p>
          <a:p>
            <a:r>
              <a:rPr lang="nl-NL" altLang="nl-NL" dirty="0" smtClean="0"/>
              <a:t>Informatie voor derden (IV3)</a:t>
            </a:r>
          </a:p>
          <a:p>
            <a:pPr lvl="3"/>
            <a:r>
              <a:rPr lang="nl-NL" altLang="nl-NL" dirty="0" smtClean="0">
                <a:hlinkClick r:id="rId2"/>
              </a:rPr>
              <a:t>Hoofdfuncties gemeenten</a:t>
            </a:r>
            <a:endParaRPr lang="nl-NL" altLang="nl-NL" dirty="0" smtClean="0"/>
          </a:p>
          <a:p>
            <a:pPr lvl="3"/>
            <a:r>
              <a:rPr lang="nl-NL" altLang="nl-NL" dirty="0" smtClean="0"/>
              <a:t>Financiën </a:t>
            </a:r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Methode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/>
            <a:r>
              <a:rPr lang="nl-NL" altLang="nl-NL" dirty="0" smtClean="0">
                <a:hlinkClick r:id="rId2"/>
              </a:rPr>
              <a:t>Gewaardeerd verleden</a:t>
            </a:r>
            <a:r>
              <a:rPr lang="nl-NL" altLang="nl-NL" dirty="0" smtClean="0"/>
              <a:t>(2007)</a:t>
            </a:r>
          </a:p>
          <a:p>
            <a:pPr lvl="2"/>
            <a:r>
              <a:rPr lang="nl-NL" altLang="nl-NL" dirty="0" smtClean="0"/>
              <a:t>Herkomst</a:t>
            </a:r>
          </a:p>
          <a:p>
            <a:pPr lvl="5"/>
            <a:r>
              <a:rPr lang="nl-NL" altLang="nl-NL" dirty="0" smtClean="0"/>
              <a:t>Dementerende overheid (2005)</a:t>
            </a:r>
          </a:p>
          <a:p>
            <a:pPr lvl="5"/>
            <a:r>
              <a:rPr lang="nl-NL" altLang="nl-NL" dirty="0" smtClean="0"/>
              <a:t>Informatie op orde 2006</a:t>
            </a:r>
          </a:p>
          <a:p>
            <a:pPr lvl="5"/>
            <a:r>
              <a:rPr lang="nl-NL" altLang="nl-NL" dirty="0" smtClean="0"/>
              <a:t>Baselines Rijk</a:t>
            </a:r>
          </a:p>
          <a:p>
            <a:pPr lvl="2"/>
            <a:r>
              <a:rPr lang="nl-NL" altLang="nl-NL" dirty="0" smtClean="0"/>
              <a:t>Met</a:t>
            </a:r>
          </a:p>
          <a:p>
            <a:pPr lvl="4"/>
            <a:r>
              <a:rPr lang="nl-NL" altLang="nl-NL" dirty="0" smtClean="0">
                <a:hlinkClick r:id="rId3" action="ppaction://hlinkfile"/>
              </a:rPr>
              <a:t>Trendanalyse</a:t>
            </a:r>
            <a:endParaRPr lang="nl-NL" altLang="nl-NL" dirty="0" smtClean="0"/>
          </a:p>
          <a:p>
            <a:pPr lvl="4"/>
            <a:r>
              <a:rPr lang="nl-NL" altLang="nl-NL" dirty="0" smtClean="0">
                <a:hlinkClick r:id="rId4"/>
              </a:rPr>
              <a:t>Systeemanalyse</a:t>
            </a:r>
            <a:endParaRPr lang="nl-NL" altLang="nl-NL" dirty="0" smtClean="0"/>
          </a:p>
          <a:p>
            <a:pPr lvl="4"/>
            <a:r>
              <a:rPr lang="nl-NL" altLang="nl-NL" dirty="0" smtClean="0"/>
              <a:t>Risicoanalyse</a:t>
            </a:r>
          </a:p>
          <a:p>
            <a:pPr lvl="1"/>
            <a:r>
              <a:rPr lang="nl-NL" altLang="nl-NL" dirty="0" smtClean="0"/>
              <a:t>Verplichting voor gemeenten?</a:t>
            </a:r>
          </a:p>
          <a:p>
            <a:pPr lvl="4"/>
            <a:r>
              <a:rPr lang="nl-NL" altLang="nl-NL" dirty="0" smtClean="0"/>
              <a:t>Sinds 2010 voor het Rijk (opdracht Minister)</a:t>
            </a:r>
          </a:p>
          <a:p>
            <a:pPr lvl="1"/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Inhoud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nl-NL" altLang="nl-NL" dirty="0" smtClean="0"/>
              <a:t>Generiek</a:t>
            </a:r>
          </a:p>
          <a:p>
            <a:r>
              <a:rPr lang="nl-NL" altLang="nl-NL" dirty="0" smtClean="0"/>
              <a:t>26 ‘processen’ op hoofdlijnen</a:t>
            </a:r>
          </a:p>
          <a:p>
            <a:r>
              <a:rPr lang="nl-NL" altLang="nl-NL" dirty="0" smtClean="0"/>
              <a:t>Nieuwe begrippen</a:t>
            </a:r>
          </a:p>
          <a:p>
            <a:pPr lvl="4"/>
            <a:r>
              <a:rPr lang="nl-NL" altLang="nl-NL" dirty="0" smtClean="0"/>
              <a:t>Primaire gebruikstermijn</a:t>
            </a:r>
          </a:p>
          <a:p>
            <a:pPr lvl="4"/>
            <a:r>
              <a:rPr lang="nl-NL" altLang="nl-NL" dirty="0" smtClean="0"/>
              <a:t>Secundaire gebruikstermijn</a:t>
            </a:r>
          </a:p>
          <a:p>
            <a:pPr lvl="4"/>
            <a:r>
              <a:rPr lang="nl-NL" altLang="nl-NL" dirty="0" smtClean="0"/>
              <a:t>Overgangsmoment</a:t>
            </a:r>
          </a:p>
          <a:p>
            <a:pPr lvl="4"/>
            <a:r>
              <a:rPr lang="nl-NL" altLang="nl-NL" dirty="0" smtClean="0"/>
              <a:t>Termijn tot opschoning</a:t>
            </a:r>
          </a:p>
          <a:p>
            <a:pPr lvl="4"/>
            <a:r>
              <a:rPr lang="nl-NL" altLang="nl-NL" dirty="0" smtClean="0"/>
              <a:t>Archiefinformatie-element</a:t>
            </a:r>
          </a:p>
          <a:p>
            <a:r>
              <a:rPr lang="nl-NL" altLang="nl-NL" dirty="0" smtClean="0"/>
              <a:t>Sluit aan op ordeningsstructuur?</a:t>
            </a:r>
          </a:p>
          <a:p>
            <a:r>
              <a:rPr lang="nl-NL" altLang="nl-NL" dirty="0"/>
              <a:t>Sluit aan bij werken in ketens?</a:t>
            </a:r>
          </a:p>
          <a:p>
            <a:endParaRPr lang="nl-NL" altLang="nl-NL" dirty="0" smtClean="0"/>
          </a:p>
          <a:p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 smtClean="0"/>
              <a:t>Enkele vragen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1"/>
            <a:r>
              <a:rPr lang="nl-NL" altLang="nl-NL" dirty="0" smtClean="0"/>
              <a:t>Formeel correct?</a:t>
            </a:r>
          </a:p>
          <a:p>
            <a:pPr lvl="4"/>
            <a:r>
              <a:rPr lang="nl-NL" altLang="nl-NL" dirty="0" smtClean="0"/>
              <a:t>Machtiging</a:t>
            </a:r>
          </a:p>
          <a:p>
            <a:pPr lvl="4"/>
            <a:r>
              <a:rPr lang="nl-NL" altLang="nl-NL" dirty="0" smtClean="0"/>
              <a:t>Vorm</a:t>
            </a:r>
          </a:p>
          <a:p>
            <a:pPr lvl="1"/>
            <a:r>
              <a:rPr lang="nl-NL" altLang="nl-NL" dirty="0" smtClean="0"/>
              <a:t>Is deze vorm geschikt</a:t>
            </a:r>
          </a:p>
          <a:p>
            <a:pPr lvl="1"/>
            <a:r>
              <a:rPr lang="nl-NL" altLang="nl-NL" dirty="0" smtClean="0"/>
              <a:t>Is de inhoud te </a:t>
            </a:r>
          </a:p>
          <a:p>
            <a:pPr lvl="4"/>
            <a:r>
              <a:rPr lang="nl-NL" altLang="nl-NL" dirty="0" smtClean="0"/>
              <a:t>begrijpen</a:t>
            </a:r>
          </a:p>
          <a:p>
            <a:pPr lvl="4"/>
            <a:r>
              <a:rPr lang="nl-NL" altLang="nl-NL" dirty="0" smtClean="0"/>
              <a:t>gebruiken</a:t>
            </a:r>
          </a:p>
          <a:p>
            <a:pPr lvl="4"/>
            <a:r>
              <a:rPr lang="nl-NL" altLang="nl-NL" dirty="0"/>
              <a:t>i</a:t>
            </a:r>
            <a:r>
              <a:rPr lang="nl-NL" altLang="nl-NL" dirty="0" smtClean="0"/>
              <a:t>mplementeren</a:t>
            </a:r>
          </a:p>
          <a:p>
            <a:pPr lvl="1"/>
            <a:r>
              <a:rPr lang="nl-NL" altLang="nl-NL" dirty="0" smtClean="0"/>
              <a:t>Dekt de lijst de hele lading </a:t>
            </a:r>
          </a:p>
          <a:p>
            <a:pPr lvl="1"/>
            <a:r>
              <a:rPr lang="nl-NL" altLang="nl-NL" dirty="0" smtClean="0"/>
              <a:t>Zijn de bewaartermijnen juist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En verder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nl-NL" altLang="nl-NL" dirty="0" smtClean="0"/>
              <a:t>Maandag congres in Nieuwegein</a:t>
            </a:r>
          </a:p>
          <a:p>
            <a:r>
              <a:rPr lang="nl-NL" altLang="nl-NL" dirty="0" smtClean="0"/>
              <a:t>20 april ‘moeten’ reacties bij VNG binnen zijn</a:t>
            </a:r>
          </a:p>
          <a:p>
            <a:r>
              <a:rPr lang="nl-NL" altLang="nl-NL" dirty="0" smtClean="0"/>
              <a:t>Gemeenschappelijke regelingen en machtigingen</a:t>
            </a:r>
          </a:p>
          <a:p>
            <a:r>
              <a:rPr lang="nl-NL" altLang="nl-NL" dirty="0" smtClean="0"/>
              <a:t>Lokale trendanalyses?</a:t>
            </a:r>
          </a:p>
          <a:p>
            <a:endParaRPr lang="nl-NL" altLang="nl-NL" dirty="0"/>
          </a:p>
          <a:p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nl-NL" dirty="0" smtClean="0"/>
              <a:t>En nu ?</a:t>
            </a:r>
            <a:endParaRPr lang="nl-NL" dirty="0"/>
          </a:p>
        </p:txBody>
      </p:sp>
      <p:pic>
        <p:nvPicPr>
          <p:cNvPr id="29698" name="Tijdelijke aanduiding voor inhoud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8128000" cy="314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 smtClean="0"/>
              <a:t>Contactgegevens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Rienk</a:t>
            </a:r>
            <a:r>
              <a:rPr lang="nl-NL" dirty="0" smtClean="0"/>
              <a:t> Jonker</a:t>
            </a:r>
          </a:p>
          <a:p>
            <a:pPr marL="1257300" lvl="3" indent="0">
              <a:buNone/>
            </a:pPr>
            <a:endParaRPr lang="nl-NL" dirty="0" smtClean="0"/>
          </a:p>
          <a:p>
            <a:pPr marL="1257300" lvl="3" indent="0">
              <a:buNone/>
            </a:pPr>
            <a:r>
              <a:rPr lang="nl-NL" dirty="0" smtClean="0"/>
              <a:t>Gemeente Leeuwarden / Historisch Centrum Leeuwarden</a:t>
            </a:r>
            <a:endParaRPr lang="nl-NL" dirty="0"/>
          </a:p>
          <a:p>
            <a:pPr marL="1257300" lvl="3" indent="0">
              <a:buNone/>
            </a:pPr>
            <a:r>
              <a:rPr lang="nl-NL" dirty="0"/>
              <a:t>Oldehoofsterkerkhof 2 </a:t>
            </a:r>
            <a:r>
              <a:rPr lang="nl-NL" dirty="0" smtClean="0"/>
              <a:t> / Groeneweg 1 </a:t>
            </a:r>
            <a:endParaRPr lang="nl-NL" dirty="0"/>
          </a:p>
          <a:p>
            <a:pPr marL="1257300" lvl="3" indent="0">
              <a:buNone/>
            </a:pPr>
            <a:r>
              <a:rPr lang="nl-NL" dirty="0"/>
              <a:t>Postbus 21000, 8900 JA LEEUWARDEN</a:t>
            </a:r>
          </a:p>
          <a:p>
            <a:pPr marL="1257300" lvl="3" indent="0">
              <a:buNone/>
            </a:pPr>
            <a:r>
              <a:rPr lang="nl-NL" dirty="0" smtClean="0"/>
              <a:t>Tel. 058 – 233 8728</a:t>
            </a:r>
          </a:p>
          <a:p>
            <a:pPr marL="1257300" lvl="3" indent="0">
              <a:buNone/>
            </a:pPr>
            <a:r>
              <a:rPr lang="nl-NL" dirty="0" smtClean="0"/>
              <a:t>E-mail: </a:t>
            </a:r>
            <a:r>
              <a:rPr lang="nl-NL" dirty="0">
                <a:hlinkClick r:id="rId2"/>
              </a:rPr>
              <a:t>rienk.jonker@leeuwarden.nl</a:t>
            </a:r>
            <a:endParaRPr lang="nl-NL" dirty="0"/>
          </a:p>
          <a:p>
            <a:pPr marL="1257300" lvl="3" indent="0">
              <a:buNone/>
            </a:pPr>
            <a:endParaRPr lang="nl-NL" smtClean="0"/>
          </a:p>
          <a:p>
            <a:pPr marL="1257300" lvl="3" indent="0">
              <a:buNone/>
            </a:pPr>
            <a:r>
              <a:rPr lang="nl-NL" smtClean="0"/>
              <a:t>Twitter</a:t>
            </a:r>
            <a:r>
              <a:rPr lang="nl-NL" dirty="0" smtClean="0"/>
              <a:t>: @FBVF</a:t>
            </a:r>
          </a:p>
          <a:p>
            <a:pPr marL="1257300" lvl="3" indent="0">
              <a:buNone/>
            </a:pPr>
            <a:r>
              <a:rPr lang="nl-NL" dirty="0" err="1" smtClean="0"/>
              <a:t>Linkedin</a:t>
            </a:r>
            <a:r>
              <a:rPr lang="nl-NL" dirty="0" smtClean="0"/>
              <a:t>: </a:t>
            </a:r>
            <a:r>
              <a:rPr lang="nl-NL" dirty="0" smtClean="0">
                <a:hlinkClick r:id="rId3"/>
              </a:rPr>
              <a:t>nl.linkedin.com/in/</a:t>
            </a:r>
            <a:r>
              <a:rPr lang="nl-NL" dirty="0" err="1" smtClean="0">
                <a:hlinkClick r:id="rId3"/>
              </a:rPr>
              <a:t>rienkjonker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pPr marL="1257300" lvl="3" indent="0">
              <a:buNone/>
            </a:pPr>
            <a:r>
              <a:rPr lang="nl-NL" dirty="0" smtClean="0"/>
              <a:t>Site: </a:t>
            </a:r>
            <a:r>
              <a:rPr lang="nl-NL" dirty="0" smtClean="0">
                <a:hlinkClick r:id="rId4"/>
              </a:rPr>
              <a:t>www.labyrinth.rienkjonker.nl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60" y="4563651"/>
            <a:ext cx="608409" cy="4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79" y="5013176"/>
            <a:ext cx="484972" cy="4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57" y="5445224"/>
            <a:ext cx="525016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1" y="908720"/>
            <a:ext cx="8391403" cy="5820137"/>
          </a:xfrm>
        </p:spPr>
      </p:pic>
    </p:spTree>
    <p:extLst>
      <p:ext uri="{BB962C8B-B14F-4D97-AF65-F5344CB8AC3E}">
        <p14:creationId xmlns:p14="http://schemas.microsoft.com/office/powerpoint/2010/main" val="53693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 smtClean="0"/>
              <a:t>Agenda (voorstel)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4294967295"/>
          </p:nvPr>
        </p:nvSpPr>
        <p:spPr>
          <a:extLst/>
        </p:spPr>
        <p:txBody>
          <a:bodyPr/>
          <a:lstStyle/>
          <a:p>
            <a:pPr marL="1771650" lvl="3" indent="-514350">
              <a:buFont typeface="+mj-lt"/>
              <a:buAutoNum type="arabicPeriod"/>
              <a:defRPr/>
            </a:pPr>
            <a:r>
              <a:rPr lang="nl-NL" dirty="0" smtClean="0"/>
              <a:t>Opening</a:t>
            </a:r>
          </a:p>
          <a:p>
            <a:pPr marL="1771650" lvl="3" indent="-514350">
              <a:buFont typeface="+mj-lt"/>
              <a:buAutoNum type="arabicPeriod"/>
              <a:defRPr/>
            </a:pPr>
            <a:r>
              <a:rPr lang="nl-NL" dirty="0" smtClean="0"/>
              <a:t>Kennismaking</a:t>
            </a:r>
          </a:p>
          <a:p>
            <a:pPr marL="1771650" lvl="3" indent="-514350">
              <a:buFont typeface="+mj-lt"/>
              <a:buAutoNum type="arabicPeriod"/>
              <a:defRPr/>
            </a:pPr>
            <a:r>
              <a:rPr lang="nl-NL" dirty="0" smtClean="0"/>
              <a:t>De lijst</a:t>
            </a:r>
          </a:p>
          <a:p>
            <a:pPr marL="3143250" lvl="6" indent="-514350">
              <a:buFont typeface="+mj-lt"/>
              <a:buAutoNum type="arabicPeriod"/>
              <a:defRPr/>
            </a:pPr>
            <a:r>
              <a:rPr lang="nl-NL" dirty="0" smtClean="0"/>
              <a:t>Proces </a:t>
            </a:r>
            <a:r>
              <a:rPr lang="nl-NL" dirty="0"/>
              <a:t>vaststelling van de </a:t>
            </a:r>
            <a:r>
              <a:rPr lang="nl-NL" dirty="0" smtClean="0"/>
              <a:t>lijst</a:t>
            </a:r>
          </a:p>
          <a:p>
            <a:pPr marL="3143250" lvl="6" indent="-514350">
              <a:buFont typeface="+mj-lt"/>
              <a:buAutoNum type="arabicPeriod"/>
              <a:defRPr/>
            </a:pPr>
            <a:r>
              <a:rPr lang="nl-NL" dirty="0" smtClean="0"/>
              <a:t>Strategisch </a:t>
            </a:r>
            <a:r>
              <a:rPr lang="nl-NL" dirty="0"/>
              <a:t>informatieoverleg (SIO</a:t>
            </a:r>
            <a:r>
              <a:rPr lang="nl-NL" dirty="0" smtClean="0"/>
              <a:t>)</a:t>
            </a:r>
            <a:endParaRPr lang="nl-NL" dirty="0"/>
          </a:p>
          <a:p>
            <a:pPr marL="3143250" lvl="6" indent="-514350">
              <a:buFont typeface="+mj-lt"/>
              <a:buAutoNum type="arabicPeriod"/>
              <a:defRPr/>
            </a:pPr>
            <a:r>
              <a:rPr lang="nl-NL" dirty="0" smtClean="0"/>
              <a:t>Intergemeentelijke </a:t>
            </a:r>
            <a:r>
              <a:rPr lang="nl-NL" dirty="0"/>
              <a:t>organen</a:t>
            </a:r>
          </a:p>
          <a:p>
            <a:pPr marL="3143250" lvl="6" indent="-514350">
              <a:buFont typeface="+mj-lt"/>
              <a:buAutoNum type="arabicPeriod"/>
              <a:defRPr/>
            </a:pPr>
            <a:r>
              <a:rPr lang="nl-NL" dirty="0" smtClean="0"/>
              <a:t>De lijst </a:t>
            </a:r>
          </a:p>
          <a:p>
            <a:pPr marL="3600450" lvl="7" indent="-514350">
              <a:buFont typeface="+mj-lt"/>
              <a:buAutoNum type="arabicPeriod"/>
              <a:defRPr/>
            </a:pPr>
            <a:r>
              <a:rPr lang="nl-NL" dirty="0" smtClean="0"/>
              <a:t>Basis of instrument</a:t>
            </a:r>
          </a:p>
          <a:p>
            <a:pPr marL="3600450" lvl="7" indent="-514350">
              <a:buFont typeface="+mj-lt"/>
              <a:buAutoNum type="arabicPeriod"/>
              <a:defRPr/>
            </a:pPr>
            <a:r>
              <a:rPr lang="nl-NL" dirty="0" smtClean="0"/>
              <a:t>Concept </a:t>
            </a:r>
            <a:r>
              <a:rPr lang="nl-NL" dirty="0"/>
              <a:t>en vorm met de 3 analyses</a:t>
            </a:r>
          </a:p>
          <a:p>
            <a:pPr marL="3600450" lvl="7" indent="-514350">
              <a:buFont typeface="+mj-lt"/>
              <a:buAutoNum type="arabicPeriod"/>
              <a:defRPr/>
            </a:pPr>
            <a:r>
              <a:rPr lang="nl-NL" dirty="0" smtClean="0"/>
              <a:t>Inhoud</a:t>
            </a:r>
          </a:p>
          <a:p>
            <a:pPr marL="1771650" lvl="3" indent="-514350">
              <a:buFont typeface="+mj-lt"/>
              <a:buAutoNum type="arabicPeriod"/>
              <a:defRPr/>
            </a:pPr>
            <a:r>
              <a:rPr lang="nl-NL" dirty="0" smtClean="0"/>
              <a:t>Vervolg</a:t>
            </a:r>
          </a:p>
          <a:p>
            <a:pPr marL="1771650" lvl="3" indent="-514350">
              <a:buFont typeface="+mj-lt"/>
              <a:buAutoNum type="arabicPeriod"/>
              <a:defRPr/>
            </a:pPr>
            <a:r>
              <a:rPr lang="nl-NL" dirty="0" smtClean="0"/>
              <a:t>Afsluiting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" y="1052735"/>
            <a:ext cx="7407803" cy="5768131"/>
          </a:xfrm>
        </p:spPr>
      </p:pic>
    </p:spTree>
    <p:extLst>
      <p:ext uri="{BB962C8B-B14F-4D97-AF65-F5344CB8AC3E}">
        <p14:creationId xmlns:p14="http://schemas.microsoft.com/office/powerpoint/2010/main" val="403515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nl-NL" i="1" dirty="0" smtClean="0"/>
              <a:t>Vernietigen is een onomkeerbaar proces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i="1" dirty="0" smtClean="0"/>
              <a:t>Het </a:t>
            </a:r>
            <a:r>
              <a:rPr lang="nl-NL" i="1" dirty="0"/>
              <a:t>vernietigen van informatie conform de Archiefwet maakt het vernietigingsproces zowel voor de eigen organisatie als ook voor externen transparant. </a:t>
            </a:r>
            <a:endParaRPr lang="nl-NL" i="1" dirty="0" smtClean="0"/>
          </a:p>
          <a:p>
            <a:pPr marL="1714500" lvl="4" indent="0">
              <a:buNone/>
            </a:pPr>
            <a:r>
              <a:rPr lang="nl-NL" i="1" dirty="0" smtClean="0"/>
              <a:t>Op </a:t>
            </a:r>
            <a:r>
              <a:rPr lang="nl-NL" i="1" dirty="0"/>
              <a:t>die manier is namelijk aantoonbaar </a:t>
            </a:r>
            <a:endParaRPr lang="nl-NL" dirty="0"/>
          </a:p>
          <a:p>
            <a:pPr lvl="4"/>
            <a:r>
              <a:rPr lang="nl-NL" i="1" dirty="0" smtClean="0"/>
              <a:t>welke </a:t>
            </a:r>
            <a:r>
              <a:rPr lang="nl-NL" i="1" dirty="0"/>
              <a:t>informatie is vernietigd, </a:t>
            </a:r>
            <a:endParaRPr lang="nl-NL" dirty="0"/>
          </a:p>
          <a:p>
            <a:pPr lvl="4"/>
            <a:r>
              <a:rPr lang="nl-NL" i="1" dirty="0" smtClean="0"/>
              <a:t>wanneer </a:t>
            </a:r>
            <a:r>
              <a:rPr lang="nl-NL" i="1" dirty="0"/>
              <a:t>die informatie is vernietigd, </a:t>
            </a:r>
            <a:endParaRPr lang="nl-NL" dirty="0"/>
          </a:p>
          <a:p>
            <a:pPr lvl="4"/>
            <a:r>
              <a:rPr lang="nl-NL" i="1" dirty="0" smtClean="0"/>
              <a:t>waarom </a:t>
            </a:r>
            <a:r>
              <a:rPr lang="nl-NL" i="1" dirty="0"/>
              <a:t>de informatie is vernietigd en </a:t>
            </a:r>
            <a:endParaRPr lang="nl-NL" dirty="0"/>
          </a:p>
          <a:p>
            <a:pPr lvl="4"/>
            <a:r>
              <a:rPr lang="nl-NL" i="1" dirty="0" smtClean="0"/>
              <a:t>dat </a:t>
            </a:r>
            <a:r>
              <a:rPr lang="nl-NL" i="1" dirty="0"/>
              <a:t>zij daarom terecht is vernietigd. </a:t>
            </a:r>
            <a:endParaRPr lang="nl-NL" i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nl-NL" i="1" dirty="0"/>
              <a:t>De wetgever stelt daarom hoge eisen aan de </a:t>
            </a:r>
            <a:r>
              <a:rPr lang="nl-NL" i="1" dirty="0" smtClean="0"/>
              <a:t>grondslag, het instrument en de toepassing daarvan</a:t>
            </a:r>
            <a:endParaRPr lang="nl-NL" i="1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15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Proces vaststelling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2"/>
            <a:r>
              <a:rPr lang="nl-NL" altLang="nl-NL" dirty="0" smtClean="0">
                <a:hlinkClick r:id="rId2"/>
              </a:rPr>
              <a:t>Archiefwet artikel 5</a:t>
            </a:r>
            <a:endParaRPr lang="nl-NL" altLang="nl-NL" dirty="0" smtClean="0"/>
          </a:p>
          <a:p>
            <a:pPr lvl="4"/>
            <a:r>
              <a:rPr lang="nl-NL" altLang="nl-NL" dirty="0" smtClean="0"/>
              <a:t>Zorgdrager komt met ontwerp</a:t>
            </a:r>
          </a:p>
          <a:p>
            <a:pPr lvl="2"/>
            <a:r>
              <a:rPr lang="nl-NL" altLang="nl-NL" dirty="0" smtClean="0">
                <a:hlinkClick r:id="rId3"/>
              </a:rPr>
              <a:t>Archiefbesluit artikel 3 en 3 A</a:t>
            </a:r>
            <a:endParaRPr lang="nl-NL" altLang="nl-NL" dirty="0" smtClean="0"/>
          </a:p>
          <a:p>
            <a:pPr lvl="4"/>
            <a:r>
              <a:rPr lang="nl-NL" altLang="nl-NL" sz="1800" dirty="0" smtClean="0"/>
              <a:t>Zorgdrager stelt SIO in</a:t>
            </a:r>
          </a:p>
          <a:p>
            <a:pPr lvl="4"/>
            <a:r>
              <a:rPr lang="nl-NL" altLang="nl-NL" sz="1800" dirty="0" smtClean="0"/>
              <a:t>Zorgdrager benoemt onafhankelijke extern deskundige</a:t>
            </a:r>
          </a:p>
          <a:p>
            <a:pPr lvl="4"/>
            <a:r>
              <a:rPr lang="nl-NL" altLang="nl-NL" sz="1800" dirty="0" smtClean="0"/>
              <a:t>Aanbieding door zorgdrager aan de Minister</a:t>
            </a:r>
          </a:p>
          <a:p>
            <a:pPr lvl="4"/>
            <a:r>
              <a:rPr lang="nl-NL" altLang="nl-NL" sz="1800" dirty="0" smtClean="0"/>
              <a:t>Ter inzage met eventuele zienswijzen</a:t>
            </a:r>
          </a:p>
          <a:p>
            <a:pPr lvl="4"/>
            <a:r>
              <a:rPr lang="nl-NL" altLang="nl-NL" sz="1800" dirty="0" smtClean="0"/>
              <a:t>Minister stelt lijst vast</a:t>
            </a:r>
          </a:p>
          <a:p>
            <a:pPr lvl="4"/>
            <a:r>
              <a:rPr lang="nl-NL" altLang="nl-NL" sz="1800" dirty="0" smtClean="0"/>
              <a:t>Minister publiceert in de Staatscourant</a:t>
            </a:r>
          </a:p>
          <a:p>
            <a:pPr lvl="2"/>
            <a:r>
              <a:rPr lang="nl-NL" altLang="nl-NL" dirty="0" smtClean="0">
                <a:hlinkClick r:id="rId4"/>
              </a:rPr>
              <a:t>Ledenbrief VNG van 29 januari 2015</a:t>
            </a:r>
            <a:r>
              <a:rPr lang="nl-NL" altLang="nl-NL" dirty="0" smtClean="0"/>
              <a:t> (</a:t>
            </a:r>
            <a:r>
              <a:rPr lang="nl-NL" altLang="nl-NL" dirty="0" err="1" smtClean="0"/>
              <a:t>Lbr</a:t>
            </a:r>
            <a:r>
              <a:rPr lang="nl-NL" altLang="nl-NL" dirty="0" smtClean="0"/>
              <a:t>. 15/007)</a:t>
            </a:r>
          </a:p>
          <a:p>
            <a:pPr lvl="2"/>
            <a:r>
              <a:rPr lang="nl-NL" altLang="nl-NL" dirty="0" smtClean="0">
                <a:hlinkClick r:id="rId5"/>
              </a:rPr>
              <a:t>Vaststelling voor periode van 20 jaar</a:t>
            </a:r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 smtClean="0"/>
              <a:t>Besluitvorming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Rekening te houden met</a:t>
            </a:r>
          </a:p>
          <a:p>
            <a:pPr marL="1314450" lvl="2" indent="-514350">
              <a:buFont typeface="+mj-lt"/>
              <a:buAutoNum type="arabicPeriod"/>
            </a:pPr>
            <a:r>
              <a:rPr lang="nl-NL" dirty="0"/>
              <a:t>de taak van het desbetreffende </a:t>
            </a:r>
            <a:r>
              <a:rPr lang="nl-NL" dirty="0" smtClean="0"/>
              <a:t>overheidsorgaan</a:t>
            </a:r>
          </a:p>
          <a:p>
            <a:pPr marL="1314450" lvl="2" indent="-514350">
              <a:buFont typeface="+mj-lt"/>
              <a:buAutoNum type="arabicPeriod"/>
            </a:pPr>
            <a:r>
              <a:rPr lang="nl-NL" dirty="0"/>
              <a:t>de verhouding van dit overheidsorgaan tot andere </a:t>
            </a:r>
            <a:r>
              <a:rPr lang="nl-NL" dirty="0" smtClean="0"/>
              <a:t>overheidsorganen</a:t>
            </a:r>
          </a:p>
          <a:p>
            <a:pPr marL="1314450" lvl="2" indent="-514350">
              <a:buFont typeface="+mj-lt"/>
              <a:buAutoNum type="arabicPeriod"/>
            </a:pPr>
            <a:r>
              <a:rPr lang="nl-NL" dirty="0"/>
              <a:t>de waarde van de archiefbescheiden als bestanddeel van het cultureel </a:t>
            </a:r>
            <a:r>
              <a:rPr lang="nl-NL" dirty="0" smtClean="0"/>
              <a:t>erfgoed</a:t>
            </a:r>
          </a:p>
          <a:p>
            <a:pPr marL="1314450" lvl="2" indent="-514350">
              <a:buFont typeface="+mj-lt"/>
              <a:buAutoNum type="arabicPeriod"/>
            </a:pPr>
            <a:r>
              <a:rPr lang="nl-NL" dirty="0"/>
              <a:t>het belang van de in de archiefbescheiden voorkomende gegevens voor overheidsorganen, voor recht- of </a:t>
            </a:r>
            <a:r>
              <a:rPr lang="nl-NL" dirty="0" err="1"/>
              <a:t>bewijszoekenden</a:t>
            </a:r>
            <a:r>
              <a:rPr lang="nl-NL" dirty="0"/>
              <a:t> en voor historisch onderzoek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sz="1400" dirty="0" smtClean="0"/>
              <a:t>(art 2 AB eerste lid)</a:t>
            </a:r>
            <a:endParaRPr lang="nl-NL" sz="1400" dirty="0"/>
          </a:p>
          <a:p>
            <a:pPr marL="1314450" lvl="2" indent="-51435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397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 smtClean="0"/>
              <a:t>Vorm en inhoud volgens AB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lvl="2"/>
            <a:r>
              <a:rPr lang="nl-NL" dirty="0" smtClean="0"/>
              <a:t>Titel (met periode)</a:t>
            </a:r>
          </a:p>
          <a:p>
            <a:pPr lvl="2"/>
            <a:r>
              <a:rPr lang="nl-NL" dirty="0" smtClean="0">
                <a:hlinkClick r:id="rId2"/>
              </a:rPr>
              <a:t>Opsomming van taken</a:t>
            </a:r>
            <a:endParaRPr lang="nl-NL" dirty="0" smtClean="0"/>
          </a:p>
          <a:p>
            <a:pPr lvl="2"/>
            <a:r>
              <a:rPr lang="nl-NL" dirty="0" smtClean="0"/>
              <a:t>Systematische opsomming categorieën</a:t>
            </a:r>
          </a:p>
          <a:p>
            <a:pPr lvl="5"/>
            <a:r>
              <a:rPr lang="nl-NL" dirty="0" smtClean="0"/>
              <a:t>Indeling in </a:t>
            </a:r>
            <a:r>
              <a:rPr lang="nl-NL" dirty="0"/>
              <a:t>p</a:t>
            </a:r>
            <a:r>
              <a:rPr lang="nl-NL" dirty="0" smtClean="0"/>
              <a:t>ermanent te bewaren en op termijn te vernietigen met bewaartermijn</a:t>
            </a:r>
          </a:p>
          <a:p>
            <a:pPr lvl="2"/>
            <a:r>
              <a:rPr lang="nl-NL" dirty="0" smtClean="0"/>
              <a:t>Toelichting</a:t>
            </a:r>
          </a:p>
          <a:p>
            <a:pPr lvl="5"/>
            <a:r>
              <a:rPr lang="nl-NL" dirty="0" smtClean="0"/>
              <a:t>Verantwoording over ‘rekening houden met’</a:t>
            </a:r>
          </a:p>
          <a:p>
            <a:pPr lvl="5"/>
            <a:r>
              <a:rPr lang="nl-NL" dirty="0" smtClean="0"/>
              <a:t>Verslag overleg met onafhankelijke derde</a:t>
            </a:r>
          </a:p>
          <a:p>
            <a:pPr lvl="5"/>
            <a:r>
              <a:rPr lang="nl-NL" dirty="0" smtClean="0"/>
              <a:t>Verslag procedure</a:t>
            </a:r>
          </a:p>
          <a:p>
            <a:pPr lvl="2"/>
            <a:r>
              <a:rPr lang="nl-NL" dirty="0" smtClean="0"/>
              <a:t>Uitzonderingscriteria</a:t>
            </a:r>
          </a:p>
          <a:p>
            <a:pPr lvl="2"/>
            <a:r>
              <a:rPr lang="nl-NL" dirty="0"/>
              <a:t>Volgens ordeningsstructuur</a:t>
            </a:r>
          </a:p>
          <a:p>
            <a:pPr lvl="2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4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 smtClean="0"/>
              <a:t>Strategisch informatieoverleg (SIO)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nl-NL" altLang="nl-NL" dirty="0" smtClean="0"/>
              <a:t>Informatie te vinden in </a:t>
            </a:r>
          </a:p>
          <a:p>
            <a:pPr lvl="2"/>
            <a:r>
              <a:rPr lang="nl-NL" altLang="nl-NL" dirty="0" smtClean="0">
                <a:hlinkClick r:id="rId2"/>
              </a:rPr>
              <a:t>Archiefbesluit artikel 3 en 3A</a:t>
            </a:r>
            <a:endParaRPr lang="nl-NL" altLang="nl-NL" dirty="0" smtClean="0"/>
          </a:p>
          <a:p>
            <a:pPr lvl="2"/>
            <a:r>
              <a:rPr lang="nl-NL" altLang="nl-NL" dirty="0" smtClean="0">
                <a:hlinkClick r:id="rId3"/>
              </a:rPr>
              <a:t>Nota van Toelichting </a:t>
            </a:r>
            <a:r>
              <a:rPr lang="nl-NL" altLang="nl-NL" dirty="0" smtClean="0"/>
              <a:t>op artikel 3 en 3A</a:t>
            </a:r>
          </a:p>
          <a:p>
            <a:pPr lvl="2"/>
            <a:r>
              <a:rPr lang="nl-NL" altLang="nl-NL" dirty="0" smtClean="0">
                <a:hlinkClick r:id="rId4"/>
              </a:rPr>
              <a:t>Ledenbrief VNG (LBR13/021) van 13 maart 2013</a:t>
            </a:r>
            <a:endParaRPr lang="nl-NL" altLang="nl-NL" dirty="0" smtClean="0"/>
          </a:p>
          <a:p>
            <a:r>
              <a:rPr lang="nl-NL" altLang="nl-NL" dirty="0" smtClean="0"/>
              <a:t>Geen verplichting, wel dringend aan te raden</a:t>
            </a:r>
          </a:p>
          <a:p>
            <a:pPr lvl="3"/>
            <a:r>
              <a:rPr lang="nl-NL" altLang="nl-NL" dirty="0" smtClean="0"/>
              <a:t>Functie DIV/RM/Archief op de plaats waar het thuis hoort</a:t>
            </a:r>
          </a:p>
          <a:p>
            <a:pPr lvl="3"/>
            <a:r>
              <a:rPr lang="nl-NL" altLang="nl-NL" dirty="0" smtClean="0"/>
              <a:t>Voorbeelden van overige thema’s: </a:t>
            </a:r>
            <a:br>
              <a:rPr lang="nl-NL" altLang="nl-NL" dirty="0" smtClean="0"/>
            </a:br>
            <a:r>
              <a:rPr lang="nl-NL" altLang="nl-NL" sz="1400" dirty="0" smtClean="0"/>
              <a:t>(actieve) openbaarheid, privacy, beveiliging, architectuur, vervanging, overbrenging, auteursrecht, ICT, ketens. organisatieverandering en verbonden partijen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smtClean="0"/>
              <a:t>Intergemeentelijke organen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nl-NL" altLang="nl-NL" dirty="0" smtClean="0"/>
              <a:t>Gemeenschappelijke regelingen met openbaar lichaam</a:t>
            </a:r>
          </a:p>
          <a:p>
            <a:pPr lvl="2"/>
            <a:r>
              <a:rPr lang="nl-NL" altLang="nl-NL" dirty="0" smtClean="0"/>
              <a:t>Formele procedure</a:t>
            </a:r>
          </a:p>
          <a:p>
            <a:pPr lvl="2"/>
            <a:r>
              <a:rPr lang="nl-NL" altLang="nl-NL" dirty="0" smtClean="0"/>
              <a:t>SIO</a:t>
            </a:r>
          </a:p>
          <a:p>
            <a:pPr lvl="2"/>
            <a:r>
              <a:rPr lang="nl-NL" altLang="nl-NL" dirty="0" smtClean="0"/>
              <a:t>Past de lijst in het takenpakket</a:t>
            </a:r>
          </a:p>
          <a:p>
            <a:r>
              <a:rPr lang="nl-NL" altLang="nl-NL" dirty="0" smtClean="0"/>
              <a:t>Overige verbonden partijen</a:t>
            </a:r>
          </a:p>
          <a:p>
            <a:pPr lvl="2"/>
            <a:r>
              <a:rPr lang="nl-NL" altLang="nl-NL" dirty="0" smtClean="0"/>
              <a:t>Eigen zorgdrager zie GR</a:t>
            </a:r>
          </a:p>
          <a:p>
            <a:pPr lvl="2"/>
            <a:r>
              <a:rPr lang="nl-NL" altLang="nl-NL" dirty="0" smtClean="0"/>
              <a:t>Geen eigen zorgdrager dan cf. regels centrumgemeente tenzij anders afgesproken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isstijlsjabloon gemeente Leeuward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594</Words>
  <Application>Microsoft Office PowerPoint</Application>
  <PresentationFormat>Diavoorstelling (4:3)</PresentationFormat>
  <Paragraphs>143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Huisstijlsjabloon gemeente Leeuwarden</vt:lpstr>
      <vt:lpstr>Concept Ontwerp Gemeentelijke Selectielijst 2016</vt:lpstr>
      <vt:lpstr>Agenda (voorstel)</vt:lpstr>
      <vt:lpstr>PowerPoint-presentatie</vt:lpstr>
      <vt:lpstr>PowerPoint-presentatie</vt:lpstr>
      <vt:lpstr>Proces vaststelling</vt:lpstr>
      <vt:lpstr>Besluitvorming</vt:lpstr>
      <vt:lpstr>Vorm en inhoud volgens AB</vt:lpstr>
      <vt:lpstr>Strategisch informatieoverleg (SIO)</vt:lpstr>
      <vt:lpstr>Intergemeentelijke organen</vt:lpstr>
      <vt:lpstr>Lijst is </vt:lpstr>
      <vt:lpstr>De vorm</vt:lpstr>
      <vt:lpstr>Methode</vt:lpstr>
      <vt:lpstr>Inhoud</vt:lpstr>
      <vt:lpstr>Enkele vragen</vt:lpstr>
      <vt:lpstr>En verder</vt:lpstr>
      <vt:lpstr>En nu ?</vt:lpstr>
      <vt:lpstr>Contactgegevens</vt:lpstr>
      <vt:lpstr>PowerPoint-presentatie</vt:lpstr>
    </vt:vector>
  </TitlesOfParts>
  <Company>Gemeente Leeuwarden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Selectielijst 2016</dc:title>
  <dc:subject>Waardering</dc:subject>
  <dc:creator>Rienk Jonker</dc:creator>
  <dc:description>Uitleg over proces totstandkoming selectielijsten</dc:description>
  <cp:lastModifiedBy>Rienk Jonker</cp:lastModifiedBy>
  <cp:revision>79</cp:revision>
  <dcterms:created xsi:type="dcterms:W3CDTF">2013-11-25T15:38:30Z</dcterms:created>
  <dcterms:modified xsi:type="dcterms:W3CDTF">2015-03-08T20:42:23Z</dcterms:modified>
</cp:coreProperties>
</file>