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56" r:id="rId2"/>
    <p:sldId id="302" r:id="rId3"/>
    <p:sldId id="296" r:id="rId4"/>
    <p:sldId id="297" r:id="rId5"/>
    <p:sldId id="292" r:id="rId6"/>
    <p:sldId id="273" r:id="rId7"/>
    <p:sldId id="298" r:id="rId8"/>
    <p:sldId id="291" r:id="rId9"/>
    <p:sldId id="303" r:id="rId10"/>
    <p:sldId id="261" r:id="rId11"/>
    <p:sldId id="283" r:id="rId12"/>
    <p:sldId id="282" r:id="rId13"/>
    <p:sldId id="308" r:id="rId14"/>
    <p:sldId id="284" r:id="rId15"/>
    <p:sldId id="258" r:id="rId16"/>
    <p:sldId id="289" r:id="rId17"/>
    <p:sldId id="274" r:id="rId18"/>
    <p:sldId id="260" r:id="rId19"/>
    <p:sldId id="286" r:id="rId20"/>
    <p:sldId id="294" r:id="rId21"/>
    <p:sldId id="264" r:id="rId22"/>
    <p:sldId id="270" r:id="rId23"/>
    <p:sldId id="263" r:id="rId24"/>
    <p:sldId id="262" r:id="rId25"/>
    <p:sldId id="265" r:id="rId26"/>
    <p:sldId id="271" r:id="rId27"/>
    <p:sldId id="268" r:id="rId28"/>
    <p:sldId id="266" r:id="rId29"/>
    <p:sldId id="269" r:id="rId30"/>
    <p:sldId id="305" r:id="rId31"/>
    <p:sldId id="306" r:id="rId32"/>
    <p:sldId id="285" r:id="rId33"/>
    <p:sldId id="299" r:id="rId34"/>
    <p:sldId id="277" r:id="rId35"/>
    <p:sldId id="304" r:id="rId36"/>
    <p:sldId id="275" r:id="rId37"/>
    <p:sldId id="279" r:id="rId38"/>
    <p:sldId id="276" r:id="rId39"/>
    <p:sldId id="278" r:id="rId40"/>
    <p:sldId id="290" r:id="rId41"/>
    <p:sldId id="301" r:id="rId42"/>
    <p:sldId id="300" r:id="rId43"/>
    <p:sldId id="281" r:id="rId44"/>
    <p:sldId id="293" r:id="rId45"/>
    <p:sldId id="280" r:id="rId4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varScale="1">
        <p:scale>
          <a:sx n="59" d="100"/>
          <a:sy n="59" d="100"/>
        </p:scale>
        <p:origin x="-606" y="-84"/>
      </p:cViewPr>
      <p:guideLst>
        <p:guide orient="horz" pos="2160"/>
        <p:guide pos="2880"/>
      </p:guideLst>
    </p:cSldViewPr>
  </p:slideViewPr>
  <p:outlineViewPr>
    <p:cViewPr>
      <p:scale>
        <a:sx n="33" d="100"/>
        <a:sy n="33" d="100"/>
      </p:scale>
      <p:origin x="0" y="336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12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nl-NL" smtClean="0"/>
              <a:t>Archief vind je ook op straat</a:t>
            </a: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C15092-988C-40D2-8CBF-AB2670FB7D50}" type="datetimeFigureOut">
              <a:rPr lang="nl-NL" smtClean="0"/>
              <a:t>13-6-2013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nl-NL" smtClean="0"/>
              <a:t>R.S. Jonker, Gemeente Leeuwarden</a:t>
            </a: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011AE5-46B1-4116-814E-81114F1E3B49}" type="slidenum">
              <a:rPr lang="nl-NL" smtClean="0"/>
              <a:t>‹nr.›</a:t>
            </a:fld>
            <a:endParaRPr lang="nl-NL"/>
          </a:p>
        </p:txBody>
      </p:sp>
    </p:spTree>
    <p:extLst>
      <p:ext uri="{BB962C8B-B14F-4D97-AF65-F5344CB8AC3E}">
        <p14:creationId xmlns:p14="http://schemas.microsoft.com/office/powerpoint/2010/main" val="9716070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nl-NL" smtClean="0"/>
              <a:t>Archief vind je ook op straat</a:t>
            </a: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BB106-4E28-4442-BF43-1554312E1114}" type="datetimeFigureOut">
              <a:rPr lang="nl-NL" smtClean="0"/>
              <a:t>13-6-2013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nl-NL" smtClean="0"/>
              <a:t>R.S. Jonker, Gemeente Leeuwarden</a:t>
            </a: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31706-F90C-41DE-8E73-C64CA433D6C9}" type="slidenum">
              <a:rPr lang="nl-NL" smtClean="0"/>
              <a:t>‹nr.›</a:t>
            </a:fld>
            <a:endParaRPr lang="nl-NL"/>
          </a:p>
        </p:txBody>
      </p:sp>
    </p:spTree>
    <p:extLst>
      <p:ext uri="{BB962C8B-B14F-4D97-AF65-F5344CB8AC3E}">
        <p14:creationId xmlns:p14="http://schemas.microsoft.com/office/powerpoint/2010/main" val="291150036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2F31706-F90C-41DE-8E73-C64CA433D6C9}" type="slidenum">
              <a:rPr lang="nl-NL" smtClean="0"/>
              <a:t>1</a:t>
            </a:fld>
            <a:endParaRPr lang="nl-NL"/>
          </a:p>
        </p:txBody>
      </p:sp>
      <p:sp>
        <p:nvSpPr>
          <p:cNvPr id="5" name="Tijdelijke aanduiding voor voettekst 4"/>
          <p:cNvSpPr>
            <a:spLocks noGrp="1"/>
          </p:cNvSpPr>
          <p:nvPr>
            <p:ph type="ftr" sz="quarter" idx="11"/>
          </p:nvPr>
        </p:nvSpPr>
        <p:spPr/>
        <p:txBody>
          <a:bodyPr/>
          <a:lstStyle/>
          <a:p>
            <a:r>
              <a:rPr lang="nl-NL" smtClean="0"/>
              <a:t>R.S. Jonker, Gemeente Leeuwarden</a:t>
            </a:r>
            <a:endParaRPr lang="nl-NL"/>
          </a:p>
        </p:txBody>
      </p:sp>
      <p:sp>
        <p:nvSpPr>
          <p:cNvPr id="6" name="Tijdelijke aanduiding voor koptekst 5"/>
          <p:cNvSpPr>
            <a:spLocks noGrp="1"/>
          </p:cNvSpPr>
          <p:nvPr>
            <p:ph type="hdr" sz="quarter" idx="12"/>
          </p:nvPr>
        </p:nvSpPr>
        <p:spPr/>
        <p:txBody>
          <a:bodyPr/>
          <a:lstStyle/>
          <a:p>
            <a:r>
              <a:rPr lang="nl-NL" smtClean="0"/>
              <a:t>Archief vind je ook op straat</a:t>
            </a:r>
            <a:endParaRPr lang="nl-NL"/>
          </a:p>
        </p:txBody>
      </p:sp>
    </p:spTree>
    <p:extLst>
      <p:ext uri="{BB962C8B-B14F-4D97-AF65-F5344CB8AC3E}">
        <p14:creationId xmlns:p14="http://schemas.microsoft.com/office/powerpoint/2010/main" val="184571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Kerk </a:t>
            </a:r>
            <a:r>
              <a:rPr lang="nl-NL" dirty="0" err="1" smtClean="0"/>
              <a:t>Dronrijp</a:t>
            </a:r>
            <a:endParaRPr lang="nl-NL" dirty="0"/>
          </a:p>
        </p:txBody>
      </p:sp>
      <p:sp>
        <p:nvSpPr>
          <p:cNvPr id="4" name="Tijdelijke aanduiding voor dianummer 3"/>
          <p:cNvSpPr>
            <a:spLocks noGrp="1"/>
          </p:cNvSpPr>
          <p:nvPr>
            <p:ph type="sldNum" sz="quarter" idx="10"/>
          </p:nvPr>
        </p:nvSpPr>
        <p:spPr/>
        <p:txBody>
          <a:bodyPr/>
          <a:lstStyle/>
          <a:p>
            <a:fld id="{82F31706-F90C-41DE-8E73-C64CA433D6C9}" type="slidenum">
              <a:rPr lang="nl-NL" smtClean="0"/>
              <a:t>34</a:t>
            </a:fld>
            <a:endParaRPr lang="nl-NL"/>
          </a:p>
        </p:txBody>
      </p:sp>
      <p:sp>
        <p:nvSpPr>
          <p:cNvPr id="5" name="Tijdelijke aanduiding voor voettekst 4"/>
          <p:cNvSpPr>
            <a:spLocks noGrp="1"/>
          </p:cNvSpPr>
          <p:nvPr>
            <p:ph type="ftr" sz="quarter" idx="11"/>
          </p:nvPr>
        </p:nvSpPr>
        <p:spPr/>
        <p:txBody>
          <a:bodyPr/>
          <a:lstStyle/>
          <a:p>
            <a:r>
              <a:rPr lang="nl-NL" smtClean="0"/>
              <a:t>R.S. Jonker, Gemeente Leeuwarden</a:t>
            </a:r>
            <a:endParaRPr lang="nl-NL"/>
          </a:p>
        </p:txBody>
      </p:sp>
      <p:sp>
        <p:nvSpPr>
          <p:cNvPr id="6" name="Tijdelijke aanduiding voor koptekst 5"/>
          <p:cNvSpPr>
            <a:spLocks noGrp="1"/>
          </p:cNvSpPr>
          <p:nvPr>
            <p:ph type="hdr" sz="quarter" idx="12"/>
          </p:nvPr>
        </p:nvSpPr>
        <p:spPr/>
        <p:txBody>
          <a:bodyPr/>
          <a:lstStyle/>
          <a:p>
            <a:r>
              <a:rPr lang="nl-NL" smtClean="0"/>
              <a:t>Archief vind je ook op straat</a:t>
            </a:r>
            <a:endParaRPr lang="nl-NL"/>
          </a:p>
        </p:txBody>
      </p:sp>
    </p:spTree>
    <p:extLst>
      <p:ext uri="{BB962C8B-B14F-4D97-AF65-F5344CB8AC3E}">
        <p14:creationId xmlns:p14="http://schemas.microsoft.com/office/powerpoint/2010/main" val="92654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Mijn bureau</a:t>
            </a:r>
            <a:endParaRPr lang="nl-NL" dirty="0"/>
          </a:p>
        </p:txBody>
      </p:sp>
      <p:sp>
        <p:nvSpPr>
          <p:cNvPr id="4" name="Tijdelijke aanduiding voor dianummer 3"/>
          <p:cNvSpPr>
            <a:spLocks noGrp="1"/>
          </p:cNvSpPr>
          <p:nvPr>
            <p:ph type="sldNum" sz="quarter" idx="10"/>
          </p:nvPr>
        </p:nvSpPr>
        <p:spPr/>
        <p:txBody>
          <a:bodyPr/>
          <a:lstStyle/>
          <a:p>
            <a:fld id="{82F31706-F90C-41DE-8E73-C64CA433D6C9}" type="slidenum">
              <a:rPr lang="nl-NL" smtClean="0"/>
              <a:t>36</a:t>
            </a:fld>
            <a:endParaRPr lang="nl-NL"/>
          </a:p>
        </p:txBody>
      </p:sp>
      <p:sp>
        <p:nvSpPr>
          <p:cNvPr id="5" name="Tijdelijke aanduiding voor voettekst 4"/>
          <p:cNvSpPr>
            <a:spLocks noGrp="1"/>
          </p:cNvSpPr>
          <p:nvPr>
            <p:ph type="ftr" sz="quarter" idx="11"/>
          </p:nvPr>
        </p:nvSpPr>
        <p:spPr/>
        <p:txBody>
          <a:bodyPr/>
          <a:lstStyle/>
          <a:p>
            <a:r>
              <a:rPr lang="nl-NL" smtClean="0"/>
              <a:t>R.S. Jonker, Gemeente Leeuwarden</a:t>
            </a:r>
            <a:endParaRPr lang="nl-NL"/>
          </a:p>
        </p:txBody>
      </p:sp>
      <p:sp>
        <p:nvSpPr>
          <p:cNvPr id="6" name="Tijdelijke aanduiding voor koptekst 5"/>
          <p:cNvSpPr>
            <a:spLocks noGrp="1"/>
          </p:cNvSpPr>
          <p:nvPr>
            <p:ph type="hdr" sz="quarter" idx="12"/>
          </p:nvPr>
        </p:nvSpPr>
        <p:spPr/>
        <p:txBody>
          <a:bodyPr/>
          <a:lstStyle/>
          <a:p>
            <a:r>
              <a:rPr lang="nl-NL" smtClean="0"/>
              <a:t>Archief vind je ook op straat</a:t>
            </a:r>
            <a:endParaRPr lang="nl-NL"/>
          </a:p>
        </p:txBody>
      </p:sp>
    </p:spTree>
    <p:extLst>
      <p:ext uri="{BB962C8B-B14F-4D97-AF65-F5344CB8AC3E}">
        <p14:creationId xmlns:p14="http://schemas.microsoft.com/office/powerpoint/2010/main" val="189355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Mededeling</a:t>
            </a:r>
            <a:endParaRPr lang="nl-NL" dirty="0"/>
          </a:p>
        </p:txBody>
      </p:sp>
      <p:sp>
        <p:nvSpPr>
          <p:cNvPr id="4" name="Tijdelijke aanduiding voor dianummer 3"/>
          <p:cNvSpPr>
            <a:spLocks noGrp="1"/>
          </p:cNvSpPr>
          <p:nvPr>
            <p:ph type="sldNum" sz="quarter" idx="10"/>
          </p:nvPr>
        </p:nvSpPr>
        <p:spPr/>
        <p:txBody>
          <a:bodyPr/>
          <a:lstStyle/>
          <a:p>
            <a:fld id="{82F31706-F90C-41DE-8E73-C64CA433D6C9}" type="slidenum">
              <a:rPr lang="nl-NL" smtClean="0"/>
              <a:t>37</a:t>
            </a:fld>
            <a:endParaRPr lang="nl-NL"/>
          </a:p>
        </p:txBody>
      </p:sp>
      <p:sp>
        <p:nvSpPr>
          <p:cNvPr id="5" name="Tijdelijke aanduiding voor voettekst 4"/>
          <p:cNvSpPr>
            <a:spLocks noGrp="1"/>
          </p:cNvSpPr>
          <p:nvPr>
            <p:ph type="ftr" sz="quarter" idx="11"/>
          </p:nvPr>
        </p:nvSpPr>
        <p:spPr/>
        <p:txBody>
          <a:bodyPr/>
          <a:lstStyle/>
          <a:p>
            <a:r>
              <a:rPr lang="nl-NL" smtClean="0"/>
              <a:t>R.S. Jonker, Gemeente Leeuwarden</a:t>
            </a:r>
            <a:endParaRPr lang="nl-NL"/>
          </a:p>
        </p:txBody>
      </p:sp>
      <p:sp>
        <p:nvSpPr>
          <p:cNvPr id="6" name="Tijdelijke aanduiding voor koptekst 5"/>
          <p:cNvSpPr>
            <a:spLocks noGrp="1"/>
          </p:cNvSpPr>
          <p:nvPr>
            <p:ph type="hdr" sz="quarter" idx="12"/>
          </p:nvPr>
        </p:nvSpPr>
        <p:spPr/>
        <p:txBody>
          <a:bodyPr/>
          <a:lstStyle/>
          <a:p>
            <a:r>
              <a:rPr lang="nl-NL" smtClean="0"/>
              <a:t>Archief vind je ook op straat</a:t>
            </a:r>
            <a:endParaRPr lang="nl-NL"/>
          </a:p>
        </p:txBody>
      </p:sp>
    </p:spTree>
    <p:extLst>
      <p:ext uri="{BB962C8B-B14F-4D97-AF65-F5344CB8AC3E}">
        <p14:creationId xmlns:p14="http://schemas.microsoft.com/office/powerpoint/2010/main" val="273290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Maquette</a:t>
            </a:r>
            <a:endParaRPr lang="nl-NL" dirty="0"/>
          </a:p>
        </p:txBody>
      </p:sp>
      <p:sp>
        <p:nvSpPr>
          <p:cNvPr id="4" name="Tijdelijke aanduiding voor dianummer 3"/>
          <p:cNvSpPr>
            <a:spLocks noGrp="1"/>
          </p:cNvSpPr>
          <p:nvPr>
            <p:ph type="sldNum" sz="quarter" idx="10"/>
          </p:nvPr>
        </p:nvSpPr>
        <p:spPr/>
        <p:txBody>
          <a:bodyPr/>
          <a:lstStyle/>
          <a:p>
            <a:fld id="{82F31706-F90C-41DE-8E73-C64CA433D6C9}" type="slidenum">
              <a:rPr lang="nl-NL" smtClean="0"/>
              <a:t>38</a:t>
            </a:fld>
            <a:endParaRPr lang="nl-NL"/>
          </a:p>
        </p:txBody>
      </p:sp>
      <p:sp>
        <p:nvSpPr>
          <p:cNvPr id="5" name="Tijdelijke aanduiding voor voettekst 4"/>
          <p:cNvSpPr>
            <a:spLocks noGrp="1"/>
          </p:cNvSpPr>
          <p:nvPr>
            <p:ph type="ftr" sz="quarter" idx="11"/>
          </p:nvPr>
        </p:nvSpPr>
        <p:spPr/>
        <p:txBody>
          <a:bodyPr/>
          <a:lstStyle/>
          <a:p>
            <a:r>
              <a:rPr lang="nl-NL" smtClean="0"/>
              <a:t>R.S. Jonker, Gemeente Leeuwarden</a:t>
            </a:r>
            <a:endParaRPr lang="nl-NL"/>
          </a:p>
        </p:txBody>
      </p:sp>
      <p:sp>
        <p:nvSpPr>
          <p:cNvPr id="6" name="Tijdelijke aanduiding voor koptekst 5"/>
          <p:cNvSpPr>
            <a:spLocks noGrp="1"/>
          </p:cNvSpPr>
          <p:nvPr>
            <p:ph type="hdr" sz="quarter" idx="12"/>
          </p:nvPr>
        </p:nvSpPr>
        <p:spPr/>
        <p:txBody>
          <a:bodyPr/>
          <a:lstStyle/>
          <a:p>
            <a:r>
              <a:rPr lang="nl-NL" smtClean="0"/>
              <a:t>Archief vind je ook op straat</a:t>
            </a:r>
            <a:endParaRPr lang="nl-NL"/>
          </a:p>
        </p:txBody>
      </p:sp>
    </p:spTree>
    <p:extLst>
      <p:ext uri="{BB962C8B-B14F-4D97-AF65-F5344CB8AC3E}">
        <p14:creationId xmlns:p14="http://schemas.microsoft.com/office/powerpoint/2010/main" val="3235420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Samenscholing</a:t>
            </a:r>
            <a:endParaRPr lang="nl-NL" dirty="0"/>
          </a:p>
        </p:txBody>
      </p:sp>
      <p:sp>
        <p:nvSpPr>
          <p:cNvPr id="4" name="Tijdelijke aanduiding voor dianummer 3"/>
          <p:cNvSpPr>
            <a:spLocks noGrp="1"/>
          </p:cNvSpPr>
          <p:nvPr>
            <p:ph type="sldNum" sz="quarter" idx="10"/>
          </p:nvPr>
        </p:nvSpPr>
        <p:spPr/>
        <p:txBody>
          <a:bodyPr/>
          <a:lstStyle/>
          <a:p>
            <a:fld id="{82F31706-F90C-41DE-8E73-C64CA433D6C9}" type="slidenum">
              <a:rPr lang="nl-NL" smtClean="0"/>
              <a:t>39</a:t>
            </a:fld>
            <a:endParaRPr lang="nl-NL"/>
          </a:p>
        </p:txBody>
      </p:sp>
      <p:sp>
        <p:nvSpPr>
          <p:cNvPr id="5" name="Tijdelijke aanduiding voor voettekst 4"/>
          <p:cNvSpPr>
            <a:spLocks noGrp="1"/>
          </p:cNvSpPr>
          <p:nvPr>
            <p:ph type="ftr" sz="quarter" idx="11"/>
          </p:nvPr>
        </p:nvSpPr>
        <p:spPr/>
        <p:txBody>
          <a:bodyPr/>
          <a:lstStyle/>
          <a:p>
            <a:r>
              <a:rPr lang="nl-NL" smtClean="0"/>
              <a:t>R.S. Jonker, Gemeente Leeuwarden</a:t>
            </a:r>
            <a:endParaRPr lang="nl-NL"/>
          </a:p>
        </p:txBody>
      </p:sp>
      <p:sp>
        <p:nvSpPr>
          <p:cNvPr id="6" name="Tijdelijke aanduiding voor koptekst 5"/>
          <p:cNvSpPr>
            <a:spLocks noGrp="1"/>
          </p:cNvSpPr>
          <p:nvPr>
            <p:ph type="hdr" sz="quarter" idx="12"/>
          </p:nvPr>
        </p:nvSpPr>
        <p:spPr/>
        <p:txBody>
          <a:bodyPr/>
          <a:lstStyle/>
          <a:p>
            <a:r>
              <a:rPr lang="nl-NL" smtClean="0"/>
              <a:t>Archief vind je ook op straat</a:t>
            </a:r>
            <a:endParaRPr lang="nl-NL"/>
          </a:p>
        </p:txBody>
      </p:sp>
    </p:spTree>
    <p:extLst>
      <p:ext uri="{BB962C8B-B14F-4D97-AF65-F5344CB8AC3E}">
        <p14:creationId xmlns:p14="http://schemas.microsoft.com/office/powerpoint/2010/main" val="426294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Overeenkomst</a:t>
            </a:r>
            <a:endParaRPr lang="nl-NL" dirty="0"/>
          </a:p>
        </p:txBody>
      </p:sp>
      <p:sp>
        <p:nvSpPr>
          <p:cNvPr id="4" name="Tijdelijke aanduiding voor dianummer 3"/>
          <p:cNvSpPr>
            <a:spLocks noGrp="1"/>
          </p:cNvSpPr>
          <p:nvPr>
            <p:ph type="sldNum" sz="quarter" idx="10"/>
          </p:nvPr>
        </p:nvSpPr>
        <p:spPr/>
        <p:txBody>
          <a:bodyPr/>
          <a:lstStyle/>
          <a:p>
            <a:fld id="{82F31706-F90C-41DE-8E73-C64CA433D6C9}" type="slidenum">
              <a:rPr lang="nl-NL" smtClean="0"/>
              <a:t>41</a:t>
            </a:fld>
            <a:endParaRPr lang="nl-NL"/>
          </a:p>
        </p:txBody>
      </p:sp>
      <p:sp>
        <p:nvSpPr>
          <p:cNvPr id="5" name="Tijdelijke aanduiding voor voettekst 4"/>
          <p:cNvSpPr>
            <a:spLocks noGrp="1"/>
          </p:cNvSpPr>
          <p:nvPr>
            <p:ph type="ftr" sz="quarter" idx="11"/>
          </p:nvPr>
        </p:nvSpPr>
        <p:spPr/>
        <p:txBody>
          <a:bodyPr/>
          <a:lstStyle/>
          <a:p>
            <a:r>
              <a:rPr lang="nl-NL" smtClean="0"/>
              <a:t>R.S. Jonker, Gemeente Leeuwarden</a:t>
            </a:r>
            <a:endParaRPr lang="nl-NL"/>
          </a:p>
        </p:txBody>
      </p:sp>
      <p:sp>
        <p:nvSpPr>
          <p:cNvPr id="6" name="Tijdelijke aanduiding voor koptekst 5"/>
          <p:cNvSpPr>
            <a:spLocks noGrp="1"/>
          </p:cNvSpPr>
          <p:nvPr>
            <p:ph type="hdr" sz="quarter" idx="12"/>
          </p:nvPr>
        </p:nvSpPr>
        <p:spPr/>
        <p:txBody>
          <a:bodyPr/>
          <a:lstStyle/>
          <a:p>
            <a:r>
              <a:rPr lang="nl-NL" smtClean="0"/>
              <a:t>Archief vind je ook op straat</a:t>
            </a:r>
            <a:endParaRPr lang="nl-NL"/>
          </a:p>
        </p:txBody>
      </p:sp>
    </p:spTree>
    <p:extLst>
      <p:ext uri="{BB962C8B-B14F-4D97-AF65-F5344CB8AC3E}">
        <p14:creationId xmlns:p14="http://schemas.microsoft.com/office/powerpoint/2010/main" val="586416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Verwarring</a:t>
            </a:r>
            <a:endParaRPr lang="nl-NL" dirty="0"/>
          </a:p>
        </p:txBody>
      </p:sp>
      <p:sp>
        <p:nvSpPr>
          <p:cNvPr id="4" name="Tijdelijke aanduiding voor dianummer 3"/>
          <p:cNvSpPr>
            <a:spLocks noGrp="1"/>
          </p:cNvSpPr>
          <p:nvPr>
            <p:ph type="sldNum" sz="quarter" idx="10"/>
          </p:nvPr>
        </p:nvSpPr>
        <p:spPr/>
        <p:txBody>
          <a:bodyPr/>
          <a:lstStyle/>
          <a:p>
            <a:fld id="{82F31706-F90C-41DE-8E73-C64CA433D6C9}" type="slidenum">
              <a:rPr lang="nl-NL" smtClean="0"/>
              <a:t>42</a:t>
            </a:fld>
            <a:endParaRPr lang="nl-NL"/>
          </a:p>
        </p:txBody>
      </p:sp>
      <p:sp>
        <p:nvSpPr>
          <p:cNvPr id="5" name="Tijdelijke aanduiding voor voettekst 4"/>
          <p:cNvSpPr>
            <a:spLocks noGrp="1"/>
          </p:cNvSpPr>
          <p:nvPr>
            <p:ph type="ftr" sz="quarter" idx="11"/>
          </p:nvPr>
        </p:nvSpPr>
        <p:spPr/>
        <p:txBody>
          <a:bodyPr/>
          <a:lstStyle/>
          <a:p>
            <a:r>
              <a:rPr lang="nl-NL" smtClean="0"/>
              <a:t>R.S. Jonker, Gemeente Leeuwarden</a:t>
            </a:r>
            <a:endParaRPr lang="nl-NL"/>
          </a:p>
        </p:txBody>
      </p:sp>
      <p:sp>
        <p:nvSpPr>
          <p:cNvPr id="6" name="Tijdelijke aanduiding voor koptekst 5"/>
          <p:cNvSpPr>
            <a:spLocks noGrp="1"/>
          </p:cNvSpPr>
          <p:nvPr>
            <p:ph type="hdr" sz="quarter" idx="12"/>
          </p:nvPr>
        </p:nvSpPr>
        <p:spPr/>
        <p:txBody>
          <a:bodyPr/>
          <a:lstStyle/>
          <a:p>
            <a:r>
              <a:rPr lang="nl-NL" smtClean="0"/>
              <a:t>Archief vind je ook op straat</a:t>
            </a:r>
            <a:endParaRPr lang="nl-NL"/>
          </a:p>
        </p:txBody>
      </p:sp>
    </p:spTree>
    <p:extLst>
      <p:ext uri="{BB962C8B-B14F-4D97-AF65-F5344CB8AC3E}">
        <p14:creationId xmlns:p14="http://schemas.microsoft.com/office/powerpoint/2010/main" val="157210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36177976-3D13-4713-A198-4AA8984FBBCE}" type="datetime1">
              <a:rPr lang="nl-NL" smtClean="0"/>
              <a:t>13-6-2013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389DAD8-EA69-45EE-9A39-830367349272}" type="slidenum">
              <a:rPr lang="nl-NL" smtClean="0"/>
              <a:t>‹nr.›</a:t>
            </a:fld>
            <a:endParaRPr lang="nl-NL"/>
          </a:p>
        </p:txBody>
      </p:sp>
    </p:spTree>
    <p:extLst>
      <p:ext uri="{BB962C8B-B14F-4D97-AF65-F5344CB8AC3E}">
        <p14:creationId xmlns:p14="http://schemas.microsoft.com/office/powerpoint/2010/main" val="400848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0B93B4D-A502-4697-B542-FABEAC08BE1A}" type="datetime1">
              <a:rPr lang="nl-NL" smtClean="0"/>
              <a:t>13-6-2013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389DAD8-EA69-45EE-9A39-830367349272}" type="slidenum">
              <a:rPr lang="nl-NL" smtClean="0"/>
              <a:t>‹nr.›</a:t>
            </a:fld>
            <a:endParaRPr lang="nl-NL"/>
          </a:p>
        </p:txBody>
      </p:sp>
    </p:spTree>
    <p:extLst>
      <p:ext uri="{BB962C8B-B14F-4D97-AF65-F5344CB8AC3E}">
        <p14:creationId xmlns:p14="http://schemas.microsoft.com/office/powerpoint/2010/main" val="147259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6C031F1-5F4E-407A-A09D-61A36543448B}" type="datetime1">
              <a:rPr lang="nl-NL" smtClean="0"/>
              <a:t>13-6-2013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389DAD8-EA69-45EE-9A39-830367349272}" type="slidenum">
              <a:rPr lang="nl-NL" smtClean="0"/>
              <a:t>‹nr.›</a:t>
            </a:fld>
            <a:endParaRPr lang="nl-NL"/>
          </a:p>
        </p:txBody>
      </p:sp>
    </p:spTree>
    <p:extLst>
      <p:ext uri="{BB962C8B-B14F-4D97-AF65-F5344CB8AC3E}">
        <p14:creationId xmlns:p14="http://schemas.microsoft.com/office/powerpoint/2010/main" val="35355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25D0F1E-0E81-4330-AFA8-C6DC688D3B8C}" type="datetime1">
              <a:rPr lang="nl-NL" smtClean="0"/>
              <a:t>13-6-2013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389DAD8-EA69-45EE-9A39-830367349272}" type="slidenum">
              <a:rPr lang="nl-NL" smtClean="0"/>
              <a:t>‹nr.›</a:t>
            </a:fld>
            <a:endParaRPr lang="nl-NL"/>
          </a:p>
        </p:txBody>
      </p:sp>
    </p:spTree>
    <p:extLst>
      <p:ext uri="{BB962C8B-B14F-4D97-AF65-F5344CB8AC3E}">
        <p14:creationId xmlns:p14="http://schemas.microsoft.com/office/powerpoint/2010/main" val="15360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BFCC105-47C8-4B53-9E76-665D115D4783}" type="datetime1">
              <a:rPr lang="nl-NL" smtClean="0"/>
              <a:t>13-6-2013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389DAD8-EA69-45EE-9A39-830367349272}" type="slidenum">
              <a:rPr lang="nl-NL" smtClean="0"/>
              <a:t>‹nr.›</a:t>
            </a:fld>
            <a:endParaRPr lang="nl-NL"/>
          </a:p>
        </p:txBody>
      </p:sp>
    </p:spTree>
    <p:extLst>
      <p:ext uri="{BB962C8B-B14F-4D97-AF65-F5344CB8AC3E}">
        <p14:creationId xmlns:p14="http://schemas.microsoft.com/office/powerpoint/2010/main" val="322839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96AC20D-009C-4F56-AE9C-974C2FA22130}" type="datetime1">
              <a:rPr lang="nl-NL" smtClean="0"/>
              <a:t>13-6-2013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389DAD8-EA69-45EE-9A39-830367349272}" type="slidenum">
              <a:rPr lang="nl-NL" smtClean="0"/>
              <a:t>‹nr.›</a:t>
            </a:fld>
            <a:endParaRPr lang="nl-NL"/>
          </a:p>
        </p:txBody>
      </p:sp>
    </p:spTree>
    <p:extLst>
      <p:ext uri="{BB962C8B-B14F-4D97-AF65-F5344CB8AC3E}">
        <p14:creationId xmlns:p14="http://schemas.microsoft.com/office/powerpoint/2010/main" val="320295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C22CDA0-75F0-451C-8F86-9E842E11C697}" type="datetime1">
              <a:rPr lang="nl-NL" smtClean="0"/>
              <a:t>13-6-2013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389DAD8-EA69-45EE-9A39-830367349272}" type="slidenum">
              <a:rPr lang="nl-NL" smtClean="0"/>
              <a:t>‹nr.›</a:t>
            </a:fld>
            <a:endParaRPr lang="nl-NL"/>
          </a:p>
        </p:txBody>
      </p:sp>
    </p:spTree>
    <p:extLst>
      <p:ext uri="{BB962C8B-B14F-4D97-AF65-F5344CB8AC3E}">
        <p14:creationId xmlns:p14="http://schemas.microsoft.com/office/powerpoint/2010/main" val="373447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EC8AADA-CFB1-4FD1-9CA1-ACFD9B77EFFE}" type="datetime1">
              <a:rPr lang="nl-NL" smtClean="0"/>
              <a:t>13-6-2013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‹nr.›</a:t>
            </a:fld>
            <a:endParaRPr lang="nl-NL"/>
          </a:p>
        </p:txBody>
      </p:sp>
    </p:spTree>
    <p:extLst>
      <p:ext uri="{BB962C8B-B14F-4D97-AF65-F5344CB8AC3E}">
        <p14:creationId xmlns:p14="http://schemas.microsoft.com/office/powerpoint/2010/main" val="146345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EA3AEC6-0A44-47A2-9D98-F6B45EA1D776}" type="datetime1">
              <a:rPr lang="nl-NL" smtClean="0"/>
              <a:t>13-6-2013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389DAD8-EA69-45EE-9A39-830367349272}" type="slidenum">
              <a:rPr lang="nl-NL" smtClean="0"/>
              <a:t>‹nr.›</a:t>
            </a:fld>
            <a:endParaRPr lang="nl-NL"/>
          </a:p>
        </p:txBody>
      </p:sp>
    </p:spTree>
    <p:extLst>
      <p:ext uri="{BB962C8B-B14F-4D97-AF65-F5344CB8AC3E}">
        <p14:creationId xmlns:p14="http://schemas.microsoft.com/office/powerpoint/2010/main" val="2481885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29BA922-EB5B-45CA-8C11-C57C1903A592}" type="datetime1">
              <a:rPr lang="nl-NL" smtClean="0"/>
              <a:t>13-6-2013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389DAD8-EA69-45EE-9A39-830367349272}" type="slidenum">
              <a:rPr lang="nl-NL" smtClean="0"/>
              <a:t>‹nr.›</a:t>
            </a:fld>
            <a:endParaRPr lang="nl-NL"/>
          </a:p>
        </p:txBody>
      </p:sp>
    </p:spTree>
    <p:extLst>
      <p:ext uri="{BB962C8B-B14F-4D97-AF65-F5344CB8AC3E}">
        <p14:creationId xmlns:p14="http://schemas.microsoft.com/office/powerpoint/2010/main" val="150715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C05F1A1-1D20-49F3-A7E6-8836B01BAFD7}" type="datetime1">
              <a:rPr lang="nl-NL" smtClean="0"/>
              <a:t>13-6-2013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389DAD8-EA69-45EE-9A39-830367349272}" type="slidenum">
              <a:rPr lang="nl-NL" smtClean="0"/>
              <a:t>‹nr.›</a:t>
            </a:fld>
            <a:endParaRPr lang="nl-NL"/>
          </a:p>
        </p:txBody>
      </p:sp>
    </p:spTree>
    <p:extLst>
      <p:ext uri="{BB962C8B-B14F-4D97-AF65-F5344CB8AC3E}">
        <p14:creationId xmlns:p14="http://schemas.microsoft.com/office/powerpoint/2010/main" val="189017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CB4A8-6EC4-4A90-A43D-B4B5CFE1E2AD}" type="datetime1">
              <a:rPr lang="nl-NL" smtClean="0"/>
              <a:t>13-6-2013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9DAD8-EA69-45EE-9A39-830367349272}" type="slidenum">
              <a:rPr lang="nl-NL" smtClean="0"/>
              <a:t>‹nr.›</a:t>
            </a:fld>
            <a:endParaRPr lang="nl-NL"/>
          </a:p>
        </p:txBody>
      </p:sp>
    </p:spTree>
    <p:extLst>
      <p:ext uri="{BB962C8B-B14F-4D97-AF65-F5344CB8AC3E}">
        <p14:creationId xmlns:p14="http://schemas.microsoft.com/office/powerpoint/2010/main" val="3259978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mtClean="0"/>
              <a:t>Archief </a:t>
            </a:r>
            <a:r>
              <a:rPr lang="nl-NL" smtClean="0"/>
              <a:t>vind </a:t>
            </a:r>
            <a:r>
              <a:rPr lang="nl-NL" dirty="0" smtClean="0"/>
              <a:t>je ook op straat ….</a:t>
            </a:r>
            <a:endParaRPr lang="nl-NL" dirty="0"/>
          </a:p>
        </p:txBody>
      </p:sp>
      <p:sp>
        <p:nvSpPr>
          <p:cNvPr id="3" name="Ondertitel 2"/>
          <p:cNvSpPr>
            <a:spLocks noGrp="1"/>
          </p:cNvSpPr>
          <p:nvPr>
            <p:ph type="subTitle" idx="1"/>
          </p:nvPr>
        </p:nvSpPr>
        <p:spPr/>
        <p:txBody>
          <a:bodyPr/>
          <a:lstStyle/>
          <a:p>
            <a:r>
              <a:rPr lang="nl-NL" dirty="0" smtClean="0"/>
              <a:t>Beelden, taal en voorbeelden</a:t>
            </a:r>
          </a:p>
          <a:p>
            <a:r>
              <a:rPr lang="nl-NL" dirty="0" smtClean="0"/>
              <a:t>13 juni 2013</a:t>
            </a:r>
            <a:endParaRPr lang="nl-NL" dirty="0"/>
          </a:p>
        </p:txBody>
      </p:sp>
    </p:spTree>
    <p:extLst>
      <p:ext uri="{BB962C8B-B14F-4D97-AF65-F5344CB8AC3E}">
        <p14:creationId xmlns:p14="http://schemas.microsoft.com/office/powerpoint/2010/main" val="2191991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Synoniem</a:t>
            </a:r>
            <a:endParaRPr lang="nl-NL" dirty="0"/>
          </a:p>
        </p:txBody>
      </p:sp>
      <p:sp>
        <p:nvSpPr>
          <p:cNvPr id="3" name="Tijdelijke aanduiding voor inhoud 2"/>
          <p:cNvSpPr>
            <a:spLocks noGrp="1"/>
          </p:cNvSpPr>
          <p:nvPr>
            <p:ph idx="1"/>
          </p:nvPr>
        </p:nvSpPr>
        <p:spPr/>
        <p:txBody>
          <a:bodyPr/>
          <a:lstStyle/>
          <a:p>
            <a:r>
              <a:rPr lang="nl-NL" dirty="0"/>
              <a:t>Voor het woord archief is geen </a:t>
            </a:r>
            <a:r>
              <a:rPr lang="nl-NL" dirty="0" smtClean="0"/>
              <a:t>echt synoniem beschikbaar</a:t>
            </a:r>
          </a:p>
          <a:p>
            <a:endParaRPr lang="nl-NL" dirty="0"/>
          </a:p>
          <a:p>
            <a:pPr lvl="2"/>
            <a:r>
              <a:rPr lang="nl-NL" i="1" dirty="0"/>
              <a:t>Van Dale Thesaurus; Synoniemen en betekenisverwante </a:t>
            </a:r>
            <a:r>
              <a:rPr lang="nl-NL" i="1" dirty="0" smtClean="0"/>
              <a:t>woorden</a:t>
            </a:r>
            <a:r>
              <a:rPr lang="nl-NL" dirty="0" smtClean="0"/>
              <a:t>, Van </a:t>
            </a:r>
            <a:r>
              <a:rPr lang="nl-NL" dirty="0"/>
              <a:t>Dale Uitgevers, Utrecht/Antwerpen, 2010. </a:t>
            </a:r>
            <a:endParaRPr lang="nl-NL" dirty="0" smtClean="0"/>
          </a:p>
          <a:p>
            <a:pPr lvl="2"/>
            <a:endParaRPr lang="nl-NL" dirty="0"/>
          </a:p>
          <a:p>
            <a:r>
              <a:rPr lang="nl-NL" dirty="0" smtClean="0"/>
              <a:t>Wel woorden als:</a:t>
            </a:r>
          </a:p>
          <a:p>
            <a:pPr lvl="1"/>
            <a:r>
              <a:rPr lang="nl-NL" dirty="0" smtClean="0"/>
              <a:t>Analen, gegevensbestand, verzameling van …</a:t>
            </a:r>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10</a:t>
            </a:fld>
            <a:endParaRPr lang="nl-NL"/>
          </a:p>
        </p:txBody>
      </p:sp>
    </p:spTree>
    <p:extLst>
      <p:ext uri="{BB962C8B-B14F-4D97-AF65-F5344CB8AC3E}">
        <p14:creationId xmlns:p14="http://schemas.microsoft.com/office/powerpoint/2010/main" val="986133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Archief - gebouw</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
        <p:nvSpPr>
          <p:cNvPr id="5" name="Tijdelijke aanduiding voor dianummer 4"/>
          <p:cNvSpPr>
            <a:spLocks noGrp="1"/>
          </p:cNvSpPr>
          <p:nvPr>
            <p:ph type="sldNum" sz="quarter" idx="12"/>
          </p:nvPr>
        </p:nvSpPr>
        <p:spPr/>
        <p:txBody>
          <a:bodyPr/>
          <a:lstStyle/>
          <a:p>
            <a:fld id="{D389DAD8-EA69-45EE-9A39-830367349272}" type="slidenum">
              <a:rPr lang="nl-NL" smtClean="0"/>
              <a:t>11</a:t>
            </a:fld>
            <a:endParaRPr lang="nl-NL"/>
          </a:p>
        </p:txBody>
      </p:sp>
    </p:spTree>
    <p:extLst>
      <p:ext uri="{BB962C8B-B14F-4D97-AF65-F5344CB8AC3E}">
        <p14:creationId xmlns:p14="http://schemas.microsoft.com/office/powerpoint/2010/main" val="3386326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Organisatie</a:t>
            </a:r>
            <a:endParaRPr lang="nl-NL"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700808"/>
            <a:ext cx="5841320" cy="4380990"/>
          </a:xfrm>
        </p:spPr>
      </p:pic>
      <p:sp>
        <p:nvSpPr>
          <p:cNvPr id="4" name="Tijdelijke aanduiding voor dianummer 3"/>
          <p:cNvSpPr>
            <a:spLocks noGrp="1"/>
          </p:cNvSpPr>
          <p:nvPr>
            <p:ph type="sldNum" sz="quarter" idx="12"/>
          </p:nvPr>
        </p:nvSpPr>
        <p:spPr/>
        <p:txBody>
          <a:bodyPr/>
          <a:lstStyle/>
          <a:p>
            <a:fld id="{D389DAD8-EA69-45EE-9A39-830367349272}" type="slidenum">
              <a:rPr lang="nl-NL" smtClean="0"/>
              <a:t>12</a:t>
            </a:fld>
            <a:endParaRPr lang="nl-NL"/>
          </a:p>
        </p:txBody>
      </p:sp>
    </p:spTree>
    <p:extLst>
      <p:ext uri="{BB962C8B-B14F-4D97-AF65-F5344CB8AC3E}">
        <p14:creationId xmlns:p14="http://schemas.microsoft.com/office/powerpoint/2010/main" val="1697295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Verzameling</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0768"/>
            <a:ext cx="5905049" cy="49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fld id="{D389DAD8-EA69-45EE-9A39-830367349272}" type="slidenum">
              <a:rPr lang="nl-NL" smtClean="0"/>
              <a:t>13</a:t>
            </a:fld>
            <a:endParaRPr lang="nl-NL"/>
          </a:p>
        </p:txBody>
      </p:sp>
    </p:spTree>
    <p:extLst>
      <p:ext uri="{BB962C8B-B14F-4D97-AF65-F5344CB8AC3E}">
        <p14:creationId xmlns:p14="http://schemas.microsoft.com/office/powerpoint/2010/main" val="1435215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Administratie</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07753">
            <a:off x="2784277" y="1225868"/>
            <a:ext cx="5652120" cy="3754020"/>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00808"/>
            <a:ext cx="5652120" cy="3754020"/>
          </a:xfrm>
          <a:prstGeom prst="rect">
            <a:avLst/>
          </a:prstGeom>
        </p:spPr>
      </p:pic>
      <p:pic>
        <p:nvPicPr>
          <p:cNvPr id="7" name="Tijdelijke aanduiding voor inhoud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3284984"/>
            <a:ext cx="5732584" cy="3489251"/>
          </a:xfrm>
          <a:prstGeom prst="rect">
            <a:avLst/>
          </a:prstGeom>
        </p:spPr>
      </p:pic>
      <p:sp>
        <p:nvSpPr>
          <p:cNvPr id="4" name="Tijdelijke aanduiding voor dianummer 3"/>
          <p:cNvSpPr>
            <a:spLocks noGrp="1"/>
          </p:cNvSpPr>
          <p:nvPr>
            <p:ph type="sldNum" sz="quarter" idx="12"/>
          </p:nvPr>
        </p:nvSpPr>
        <p:spPr/>
        <p:txBody>
          <a:bodyPr/>
          <a:lstStyle/>
          <a:p>
            <a:fld id="{D389DAD8-EA69-45EE-9A39-830367349272}" type="slidenum">
              <a:rPr lang="nl-NL" smtClean="0"/>
              <a:t>14</a:t>
            </a:fld>
            <a:endParaRPr lang="nl-NL"/>
          </a:p>
        </p:txBody>
      </p:sp>
    </p:spTree>
    <p:extLst>
      <p:ext uri="{BB962C8B-B14F-4D97-AF65-F5344CB8AC3E}">
        <p14:creationId xmlns:p14="http://schemas.microsoft.com/office/powerpoint/2010/main" val="893152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Allemaal archief?</a:t>
            </a:r>
            <a:endParaRPr lang="nl-NL" dirty="0"/>
          </a:p>
        </p:txBody>
      </p:sp>
      <p:sp>
        <p:nvSpPr>
          <p:cNvPr id="3" name="Tijdelijke aanduiding voor inhoud 2"/>
          <p:cNvSpPr>
            <a:spLocks noGrp="1"/>
          </p:cNvSpPr>
          <p:nvPr>
            <p:ph idx="1"/>
          </p:nvPr>
        </p:nvSpPr>
        <p:spPr/>
        <p:txBody>
          <a:bodyPr/>
          <a:lstStyle/>
          <a:p>
            <a:r>
              <a:rPr lang="nl-NL" dirty="0" smtClean="0"/>
              <a:t>Samenstellingen</a:t>
            </a:r>
            <a:endParaRPr lang="nl-N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93" y="2348880"/>
            <a:ext cx="7947958"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jdelijke aanduiding voor dianummer 4"/>
          <p:cNvSpPr>
            <a:spLocks noGrp="1"/>
          </p:cNvSpPr>
          <p:nvPr>
            <p:ph type="sldNum" sz="quarter" idx="12"/>
          </p:nvPr>
        </p:nvSpPr>
        <p:spPr/>
        <p:txBody>
          <a:bodyPr/>
          <a:lstStyle/>
          <a:p>
            <a:fld id="{D389DAD8-EA69-45EE-9A39-830367349272}" type="slidenum">
              <a:rPr lang="nl-NL" smtClean="0"/>
              <a:t>15</a:t>
            </a:fld>
            <a:endParaRPr lang="nl-NL"/>
          </a:p>
        </p:txBody>
      </p:sp>
    </p:spTree>
    <p:extLst>
      <p:ext uri="{BB962C8B-B14F-4D97-AF65-F5344CB8AC3E}">
        <p14:creationId xmlns:p14="http://schemas.microsoft.com/office/powerpoint/2010/main" val="3761701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Indeling van woorden</a:t>
            </a:r>
            <a:endParaRPr lang="nl-NL" dirty="0"/>
          </a:p>
        </p:txBody>
      </p:sp>
      <p:sp>
        <p:nvSpPr>
          <p:cNvPr id="3" name="Tijdelijke aanduiding voor inhoud 2"/>
          <p:cNvSpPr>
            <a:spLocks noGrp="1"/>
          </p:cNvSpPr>
          <p:nvPr>
            <p:ph idx="1"/>
          </p:nvPr>
        </p:nvSpPr>
        <p:spPr/>
        <p:txBody>
          <a:bodyPr/>
          <a:lstStyle/>
          <a:p>
            <a:r>
              <a:rPr lang="nl-NL" dirty="0" smtClean="0"/>
              <a:t>Collectie</a:t>
            </a:r>
          </a:p>
          <a:p>
            <a:pPr lvl="1"/>
            <a:r>
              <a:rPr lang="nl-NL" dirty="0" smtClean="0"/>
              <a:t>Verzameling</a:t>
            </a:r>
          </a:p>
          <a:p>
            <a:pPr lvl="3"/>
            <a:r>
              <a:rPr lang="nl-NL" dirty="0" smtClean="0"/>
              <a:t>Foto</a:t>
            </a:r>
          </a:p>
          <a:p>
            <a:pPr lvl="3"/>
            <a:r>
              <a:rPr lang="nl-NL" dirty="0" smtClean="0"/>
              <a:t>Film</a:t>
            </a:r>
          </a:p>
          <a:p>
            <a:pPr lvl="3"/>
            <a:r>
              <a:rPr lang="nl-NL" dirty="0" smtClean="0"/>
              <a:t>Kaart / tekening</a:t>
            </a:r>
          </a:p>
          <a:p>
            <a:pPr lvl="1"/>
            <a:r>
              <a:rPr lang="nl-NL" dirty="0" smtClean="0"/>
              <a:t>Archief</a:t>
            </a:r>
          </a:p>
          <a:p>
            <a:pPr marL="1371600" lvl="3" indent="0">
              <a:buNone/>
            </a:pPr>
            <a:r>
              <a:rPr lang="nl-NL" dirty="0" smtClean="0"/>
              <a:t>Overheid</a:t>
            </a:r>
          </a:p>
          <a:p>
            <a:pPr marL="1371600" lvl="3" indent="0">
              <a:buNone/>
            </a:pPr>
            <a:r>
              <a:rPr lang="nl-NL" dirty="0" smtClean="0"/>
              <a:t>Anders </a:t>
            </a:r>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16</a:t>
            </a:fld>
            <a:endParaRPr lang="nl-NL"/>
          </a:p>
        </p:txBody>
      </p:sp>
    </p:spTree>
    <p:extLst>
      <p:ext uri="{BB962C8B-B14F-4D97-AF65-F5344CB8AC3E}">
        <p14:creationId xmlns:p14="http://schemas.microsoft.com/office/powerpoint/2010/main" val="4066051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Taal	</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Digitaal werken met een ‘hoedje van papier’ en als kader een ‘papieren denkraam’</a:t>
            </a:r>
          </a:p>
          <a:p>
            <a:r>
              <a:rPr lang="nl-NL" dirty="0" smtClean="0"/>
              <a:t>Woorden die we nog steeds gebruiken</a:t>
            </a:r>
          </a:p>
          <a:p>
            <a:pPr lvl="1"/>
            <a:r>
              <a:rPr lang="nl-NL" dirty="0" smtClean="0"/>
              <a:t>Archiefstuk</a:t>
            </a:r>
          </a:p>
          <a:p>
            <a:pPr lvl="1"/>
            <a:r>
              <a:rPr lang="nl-NL" dirty="0" smtClean="0"/>
              <a:t>Archiefbescheiden</a:t>
            </a:r>
          </a:p>
          <a:p>
            <a:pPr lvl="1"/>
            <a:r>
              <a:rPr lang="nl-NL" dirty="0" smtClean="0"/>
              <a:t>Neerslag</a:t>
            </a:r>
          </a:p>
          <a:p>
            <a:pPr lvl="1"/>
            <a:r>
              <a:rPr lang="nl-NL" dirty="0" smtClean="0"/>
              <a:t>Dossier	</a:t>
            </a:r>
          </a:p>
          <a:p>
            <a:pPr lvl="1"/>
            <a:r>
              <a:rPr lang="nl-NL" dirty="0" smtClean="0"/>
              <a:t>Archiefwaardig</a:t>
            </a:r>
          </a:p>
          <a:p>
            <a:pPr lvl="1"/>
            <a:r>
              <a:rPr lang="nl-NL" dirty="0" smtClean="0"/>
              <a:t>Zaak</a:t>
            </a:r>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17</a:t>
            </a:fld>
            <a:endParaRPr lang="nl-NL"/>
          </a:p>
        </p:txBody>
      </p:sp>
    </p:spTree>
    <p:extLst>
      <p:ext uri="{BB962C8B-B14F-4D97-AF65-F5344CB8AC3E}">
        <p14:creationId xmlns:p14="http://schemas.microsoft.com/office/powerpoint/2010/main" val="1129164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1898</a:t>
            </a:r>
            <a:endParaRPr lang="nl-NL" dirty="0"/>
          </a:p>
        </p:txBody>
      </p:sp>
      <p:sp>
        <p:nvSpPr>
          <p:cNvPr id="3" name="Tijdelijke aanduiding voor inhoud 2"/>
          <p:cNvSpPr>
            <a:spLocks noGrp="1"/>
          </p:cNvSpPr>
          <p:nvPr>
            <p:ph idx="1"/>
          </p:nvPr>
        </p:nvSpPr>
        <p:spPr/>
        <p:txBody>
          <a:bodyPr/>
          <a:lstStyle/>
          <a:p>
            <a:r>
              <a:rPr lang="nl-NL" dirty="0"/>
              <a:t>Een archief is het </a:t>
            </a:r>
            <a:r>
              <a:rPr lang="nl-NL" b="1" dirty="0"/>
              <a:t>geheel</a:t>
            </a:r>
            <a:r>
              <a:rPr lang="nl-NL" dirty="0"/>
              <a:t> der geschrevene, </a:t>
            </a:r>
            <a:r>
              <a:rPr lang="nl-NL" dirty="0" err="1"/>
              <a:t>geteekende</a:t>
            </a:r>
            <a:r>
              <a:rPr lang="nl-NL" dirty="0"/>
              <a:t> en gedrukte </a:t>
            </a:r>
            <a:r>
              <a:rPr lang="nl-NL" u="sng" dirty="0"/>
              <a:t>bescheiden</a:t>
            </a:r>
            <a:r>
              <a:rPr lang="nl-NL" dirty="0"/>
              <a:t>, ex officio ontvangen of opgemaakt door </a:t>
            </a:r>
            <a:r>
              <a:rPr lang="nl-NL" dirty="0" err="1"/>
              <a:t>eenig</a:t>
            </a:r>
            <a:r>
              <a:rPr lang="nl-NL" dirty="0"/>
              <a:t> bestuur of een zijner ambtenaren, </a:t>
            </a:r>
            <a:r>
              <a:rPr lang="nl-NL" dirty="0" err="1"/>
              <a:t>voorzoover</a:t>
            </a:r>
            <a:r>
              <a:rPr lang="nl-NL" dirty="0"/>
              <a:t> deze bescheiden bestemd waren om onder dat bestuur of dien ambtenaar te berusten</a:t>
            </a:r>
            <a:r>
              <a:rPr lang="nl-NL" dirty="0" smtClean="0"/>
              <a:t>.</a:t>
            </a:r>
          </a:p>
          <a:p>
            <a:pPr lvl="2"/>
            <a:endParaRPr lang="nl-NL" dirty="0"/>
          </a:p>
          <a:p>
            <a:pPr lvl="2"/>
            <a:r>
              <a:rPr lang="nl-NL" dirty="0" smtClean="0"/>
              <a:t>Handleiding §1</a:t>
            </a:r>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18</a:t>
            </a:fld>
            <a:endParaRPr lang="nl-NL"/>
          </a:p>
        </p:txBody>
      </p:sp>
    </p:spTree>
    <p:extLst>
      <p:ext uri="{BB962C8B-B14F-4D97-AF65-F5344CB8AC3E}">
        <p14:creationId xmlns:p14="http://schemas.microsoft.com/office/powerpoint/2010/main" val="2570538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Archiefwet</a:t>
            </a:r>
            <a:endParaRPr lang="nl-NL" dirty="0"/>
          </a:p>
        </p:txBody>
      </p:sp>
      <p:sp>
        <p:nvSpPr>
          <p:cNvPr id="3" name="Tijdelijke aanduiding voor inhoud 2"/>
          <p:cNvSpPr>
            <a:spLocks noGrp="1"/>
          </p:cNvSpPr>
          <p:nvPr>
            <p:ph idx="1"/>
          </p:nvPr>
        </p:nvSpPr>
        <p:spPr/>
        <p:txBody>
          <a:bodyPr/>
          <a:lstStyle/>
          <a:p>
            <a:r>
              <a:rPr lang="nl-NL" dirty="0" smtClean="0"/>
              <a:t>In opeenvolgende wetten wordt het woord archief niet gedefinieerd</a:t>
            </a:r>
          </a:p>
          <a:p>
            <a:pPr lvl="1"/>
            <a:r>
              <a:rPr lang="nl-NL" dirty="0" smtClean="0"/>
              <a:t>1918</a:t>
            </a:r>
          </a:p>
          <a:p>
            <a:pPr lvl="1"/>
            <a:r>
              <a:rPr lang="nl-NL" dirty="0" smtClean="0"/>
              <a:t>1962</a:t>
            </a:r>
          </a:p>
          <a:p>
            <a:pPr lvl="1"/>
            <a:r>
              <a:rPr lang="nl-NL" dirty="0" smtClean="0"/>
              <a:t>1995</a:t>
            </a:r>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19</a:t>
            </a:fld>
            <a:endParaRPr lang="nl-NL"/>
          </a:p>
        </p:txBody>
      </p:sp>
    </p:spTree>
    <p:extLst>
      <p:ext uri="{BB962C8B-B14F-4D97-AF65-F5344CB8AC3E}">
        <p14:creationId xmlns:p14="http://schemas.microsoft.com/office/powerpoint/2010/main" val="384375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a:t>
            </a:r>
            <a:endParaRPr lang="nl-NL" dirty="0"/>
          </a:p>
        </p:txBody>
      </p:sp>
      <p:sp>
        <p:nvSpPr>
          <p:cNvPr id="3" name="Tijdelijke aanduiding voor inhoud 2"/>
          <p:cNvSpPr>
            <a:spLocks noGrp="1"/>
          </p:cNvSpPr>
          <p:nvPr>
            <p:ph idx="1"/>
          </p:nvPr>
        </p:nvSpPr>
        <p:spPr/>
        <p:txBody>
          <a:bodyPr>
            <a:normAutofit/>
          </a:bodyPr>
          <a:lstStyle/>
          <a:p>
            <a:endParaRPr lang="nl-NL" dirty="0" smtClean="0"/>
          </a:p>
          <a:p>
            <a:r>
              <a:rPr lang="nl-NL" dirty="0"/>
              <a:t>Lijst definities</a:t>
            </a:r>
          </a:p>
          <a:p>
            <a:r>
              <a:rPr lang="nl-NL" dirty="0" smtClean="0"/>
              <a:t>Om over na te denken </a:t>
            </a:r>
            <a:endParaRPr lang="nl-NL" dirty="0"/>
          </a:p>
          <a:p>
            <a:r>
              <a:rPr lang="nl-NL" dirty="0"/>
              <a:t>Veel onduidelijk</a:t>
            </a:r>
          </a:p>
          <a:p>
            <a:r>
              <a:rPr lang="nl-NL" dirty="0"/>
              <a:t>Eigenlijk onzinnig</a:t>
            </a:r>
          </a:p>
          <a:p>
            <a:r>
              <a:rPr lang="nl-NL" dirty="0"/>
              <a:t>Voorbeelden en </a:t>
            </a:r>
            <a:r>
              <a:rPr lang="nl-NL" dirty="0" smtClean="0"/>
              <a:t>vragen</a:t>
            </a:r>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2</a:t>
            </a:fld>
            <a:endParaRPr lang="nl-NL"/>
          </a:p>
        </p:txBody>
      </p:sp>
    </p:spTree>
    <p:extLst>
      <p:ext uri="{BB962C8B-B14F-4D97-AF65-F5344CB8AC3E}">
        <p14:creationId xmlns:p14="http://schemas.microsoft.com/office/powerpoint/2010/main" val="4264183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Archiefwet 1962</a:t>
            </a:r>
            <a:endParaRPr lang="nl-NL" dirty="0"/>
          </a:p>
        </p:txBody>
      </p:sp>
      <p:sp>
        <p:nvSpPr>
          <p:cNvPr id="3" name="Tijdelijke aanduiding voor inhoud 2"/>
          <p:cNvSpPr>
            <a:spLocks noGrp="1"/>
          </p:cNvSpPr>
          <p:nvPr>
            <p:ph idx="1"/>
          </p:nvPr>
        </p:nvSpPr>
        <p:spPr/>
        <p:txBody>
          <a:bodyPr>
            <a:normAutofit fontScale="62500" lnSpcReduction="20000"/>
          </a:bodyPr>
          <a:lstStyle/>
          <a:p>
            <a:pPr marL="0" indent="0">
              <a:buNone/>
            </a:pPr>
            <a:r>
              <a:rPr lang="nl-NL" dirty="0" smtClean="0"/>
              <a:t>1 </a:t>
            </a:r>
            <a:r>
              <a:rPr lang="nl-NL" b="1" dirty="0"/>
              <a:t>bescheiden</a:t>
            </a:r>
            <a:r>
              <a:rPr lang="nl-NL" dirty="0"/>
              <a:t> door de overheidsorganen ontvangen of opgemaakt en naar hun aard bestemd daaronder te berusten;</a:t>
            </a:r>
          </a:p>
          <a:p>
            <a:pPr marL="0" indent="0">
              <a:buNone/>
            </a:pPr>
            <a:endParaRPr lang="nl-NL" dirty="0" smtClean="0"/>
          </a:p>
          <a:p>
            <a:pPr marL="0" indent="0">
              <a:buNone/>
            </a:pPr>
            <a:r>
              <a:rPr lang="nl-NL" dirty="0" smtClean="0"/>
              <a:t>2 </a:t>
            </a:r>
            <a:r>
              <a:rPr lang="nl-NL" b="1" dirty="0"/>
              <a:t>bescheiden</a:t>
            </a:r>
            <a:r>
              <a:rPr lang="nl-NL" dirty="0"/>
              <a:t> met overeenkomstige bestemming, ontvangen of opgemaakt door instellingen of personen, wier rechten of functies op enig overheidsorgaan zijn overgegaan;</a:t>
            </a:r>
          </a:p>
          <a:p>
            <a:pPr marL="0" indent="0">
              <a:buNone/>
            </a:pPr>
            <a:endParaRPr lang="nl-NL" dirty="0" smtClean="0"/>
          </a:p>
          <a:p>
            <a:pPr marL="0" indent="0">
              <a:buNone/>
            </a:pPr>
            <a:r>
              <a:rPr lang="nl-NL" dirty="0" smtClean="0"/>
              <a:t>3 </a:t>
            </a:r>
            <a:r>
              <a:rPr lang="nl-NL" b="1" dirty="0"/>
              <a:t>bescheiden</a:t>
            </a:r>
            <a:r>
              <a:rPr lang="nl-NL" dirty="0"/>
              <a:t>, welke ingevolge overeenkomsten met of beschikkingen van instellingen of personen dan wel uit andere hoofde in de archiefbewaarplaatsen zijn opgenomen om daar te berusten;</a:t>
            </a:r>
          </a:p>
          <a:p>
            <a:pPr marL="0" indent="0">
              <a:buNone/>
            </a:pPr>
            <a:endParaRPr lang="nl-NL" dirty="0" smtClean="0"/>
          </a:p>
          <a:p>
            <a:pPr marL="0" indent="0">
              <a:buNone/>
            </a:pPr>
            <a:r>
              <a:rPr lang="nl-NL" dirty="0" smtClean="0"/>
              <a:t>4 </a:t>
            </a:r>
            <a:r>
              <a:rPr lang="nl-NL" b="1" dirty="0"/>
              <a:t>fotografische reproducties</a:t>
            </a:r>
            <a:r>
              <a:rPr lang="nl-NL" dirty="0"/>
              <a:t>, welk bij of krachtens de wet in de plaats zijn gesteld van de onder 1, 2 of 3 bedoelde archiefbescheiden of welke op grond van artikel 4 zijn vervaardigd. </a:t>
            </a:r>
          </a:p>
          <a:p>
            <a:endParaRPr lang="nl-NL" dirty="0" smtClean="0"/>
          </a:p>
          <a:p>
            <a:r>
              <a:rPr lang="nl-NL" dirty="0"/>
              <a:t>artikel 1 sub b archiefbescheiden</a:t>
            </a:r>
          </a:p>
          <a:p>
            <a:endParaRPr lang="nl-NL" dirty="0"/>
          </a:p>
          <a:p>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20</a:t>
            </a:fld>
            <a:endParaRPr lang="nl-NL"/>
          </a:p>
        </p:txBody>
      </p:sp>
    </p:spTree>
    <p:extLst>
      <p:ext uri="{BB962C8B-B14F-4D97-AF65-F5344CB8AC3E}">
        <p14:creationId xmlns:p14="http://schemas.microsoft.com/office/powerpoint/2010/main" val="2147829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1962</a:t>
            </a:r>
            <a:endParaRPr lang="nl-NL" dirty="0"/>
          </a:p>
        </p:txBody>
      </p:sp>
      <p:sp>
        <p:nvSpPr>
          <p:cNvPr id="3" name="Tijdelijke aanduiding voor inhoud 2"/>
          <p:cNvSpPr>
            <a:spLocks noGrp="1"/>
          </p:cNvSpPr>
          <p:nvPr>
            <p:ph idx="1"/>
          </p:nvPr>
        </p:nvSpPr>
        <p:spPr/>
        <p:txBody>
          <a:bodyPr/>
          <a:lstStyle/>
          <a:p>
            <a:r>
              <a:rPr lang="nl-NL" dirty="0"/>
              <a:t>Een archief is het </a:t>
            </a:r>
            <a:r>
              <a:rPr lang="nl-NL" b="1" dirty="0"/>
              <a:t>geheel</a:t>
            </a:r>
            <a:r>
              <a:rPr lang="nl-NL" dirty="0"/>
              <a:t> der </a:t>
            </a:r>
            <a:r>
              <a:rPr lang="nl-NL" u="sng" dirty="0"/>
              <a:t>bescheiden</a:t>
            </a:r>
            <a:r>
              <a:rPr lang="nl-NL" dirty="0"/>
              <a:t>, ambtshalve ontvangen of opgemaakt door een bestuur of zelfstandig handelend functionaris en naar hun aard bestemd om onder dat bestuur of die functionaris te berusten</a:t>
            </a:r>
            <a:r>
              <a:rPr lang="nl-NL" dirty="0" smtClean="0"/>
              <a:t>.</a:t>
            </a:r>
          </a:p>
          <a:p>
            <a:endParaRPr lang="nl-NL" dirty="0"/>
          </a:p>
          <a:p>
            <a:pPr lvl="1"/>
            <a:r>
              <a:rPr lang="nl-NL" sz="2000" dirty="0" smtClean="0"/>
              <a:t>Nederlandse archiefterminologie, lemma 53</a:t>
            </a:r>
            <a:endParaRPr lang="nl-NL" sz="2000"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21</a:t>
            </a:fld>
            <a:endParaRPr lang="nl-NL"/>
          </a:p>
        </p:txBody>
      </p:sp>
    </p:spTree>
    <p:extLst>
      <p:ext uri="{BB962C8B-B14F-4D97-AF65-F5344CB8AC3E}">
        <p14:creationId xmlns:p14="http://schemas.microsoft.com/office/powerpoint/2010/main" val="1048257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1973</a:t>
            </a:r>
            <a:endParaRPr lang="nl-NL" dirty="0"/>
          </a:p>
        </p:txBody>
      </p:sp>
      <p:sp>
        <p:nvSpPr>
          <p:cNvPr id="3" name="Tijdelijke aanduiding voor inhoud 2"/>
          <p:cNvSpPr>
            <a:spLocks noGrp="1"/>
          </p:cNvSpPr>
          <p:nvPr>
            <p:ph idx="1"/>
          </p:nvPr>
        </p:nvSpPr>
        <p:spPr/>
        <p:txBody>
          <a:bodyPr/>
          <a:lstStyle/>
          <a:p>
            <a:r>
              <a:rPr lang="nl-NL" dirty="0"/>
              <a:t>Het </a:t>
            </a:r>
            <a:r>
              <a:rPr lang="nl-NL" b="1" dirty="0"/>
              <a:t>geheel</a:t>
            </a:r>
            <a:r>
              <a:rPr lang="nl-NL" dirty="0"/>
              <a:t> van </a:t>
            </a:r>
            <a:r>
              <a:rPr lang="nl-NL" u="sng" dirty="0"/>
              <a:t>documenten</a:t>
            </a:r>
            <a:r>
              <a:rPr lang="nl-NL" dirty="0"/>
              <a:t> dat zich vormt bij een instelling of persoon uit hoofde van vervulling van haar taak of zijn taak of werkzaamheid</a:t>
            </a:r>
            <a:r>
              <a:rPr lang="nl-NL" dirty="0" smtClean="0"/>
              <a:t>.</a:t>
            </a:r>
          </a:p>
          <a:p>
            <a:endParaRPr lang="nl-NL" dirty="0"/>
          </a:p>
          <a:p>
            <a:pPr lvl="1"/>
            <a:r>
              <a:rPr lang="nl-NL" sz="2400" dirty="0" smtClean="0"/>
              <a:t>Formsma, Het inventariseren van archieven</a:t>
            </a:r>
            <a:endParaRPr lang="nl-NL" sz="2400"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22</a:t>
            </a:fld>
            <a:endParaRPr lang="nl-NL"/>
          </a:p>
        </p:txBody>
      </p:sp>
    </p:spTree>
    <p:extLst>
      <p:ext uri="{BB962C8B-B14F-4D97-AF65-F5344CB8AC3E}">
        <p14:creationId xmlns:p14="http://schemas.microsoft.com/office/powerpoint/2010/main" val="3089339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1983</a:t>
            </a:r>
            <a:endParaRPr lang="nl-NL" dirty="0"/>
          </a:p>
        </p:txBody>
      </p:sp>
      <p:sp>
        <p:nvSpPr>
          <p:cNvPr id="3" name="Tijdelijke aanduiding voor inhoud 2"/>
          <p:cNvSpPr>
            <a:spLocks noGrp="1"/>
          </p:cNvSpPr>
          <p:nvPr>
            <p:ph idx="1"/>
          </p:nvPr>
        </p:nvSpPr>
        <p:spPr/>
        <p:txBody>
          <a:bodyPr/>
          <a:lstStyle/>
          <a:p>
            <a:r>
              <a:rPr lang="nl-NL" dirty="0"/>
              <a:t>Een archief is het </a:t>
            </a:r>
            <a:r>
              <a:rPr lang="nl-NL" b="1" dirty="0"/>
              <a:t>geheel</a:t>
            </a:r>
            <a:r>
              <a:rPr lang="nl-NL" dirty="0"/>
              <a:t> van </a:t>
            </a:r>
            <a:r>
              <a:rPr lang="nl-NL" u="sng" dirty="0"/>
              <a:t>archiefbescheiden</a:t>
            </a:r>
            <a:r>
              <a:rPr lang="nl-NL" dirty="0"/>
              <a:t>, ontvangen of opgemaakt door een instelling, persoon of groep personen</a:t>
            </a:r>
            <a:r>
              <a:rPr lang="nl-NL" dirty="0" smtClean="0"/>
              <a:t>.</a:t>
            </a:r>
          </a:p>
          <a:p>
            <a:endParaRPr lang="nl-NL" dirty="0"/>
          </a:p>
          <a:p>
            <a:pPr lvl="1"/>
            <a:r>
              <a:rPr lang="nl-NL" dirty="0" smtClean="0"/>
              <a:t>Lexicon, lemma 2</a:t>
            </a:r>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23</a:t>
            </a:fld>
            <a:endParaRPr lang="nl-NL"/>
          </a:p>
        </p:txBody>
      </p:sp>
    </p:spTree>
    <p:extLst>
      <p:ext uri="{BB962C8B-B14F-4D97-AF65-F5344CB8AC3E}">
        <p14:creationId xmlns:p14="http://schemas.microsoft.com/office/powerpoint/2010/main" val="4221035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1988</a:t>
            </a:r>
            <a:endParaRPr lang="nl-NL" dirty="0"/>
          </a:p>
        </p:txBody>
      </p:sp>
      <p:sp>
        <p:nvSpPr>
          <p:cNvPr id="3" name="Tijdelijke aanduiding voor inhoud 2"/>
          <p:cNvSpPr>
            <a:spLocks noGrp="1"/>
          </p:cNvSpPr>
          <p:nvPr>
            <p:ph idx="1"/>
          </p:nvPr>
        </p:nvSpPr>
        <p:spPr/>
        <p:txBody>
          <a:bodyPr/>
          <a:lstStyle/>
          <a:p>
            <a:r>
              <a:rPr lang="nl-NL" b="1" dirty="0"/>
              <a:t>Geheel</a:t>
            </a:r>
            <a:r>
              <a:rPr lang="nl-NL" dirty="0"/>
              <a:t> van </a:t>
            </a:r>
            <a:r>
              <a:rPr lang="nl-NL" b="1" dirty="0"/>
              <a:t>archiefbescheiden</a:t>
            </a:r>
            <a:r>
              <a:rPr lang="nl-NL" dirty="0"/>
              <a:t> of andere </a:t>
            </a:r>
            <a:r>
              <a:rPr lang="nl-NL" b="1" dirty="0"/>
              <a:t>informatiedragers</a:t>
            </a:r>
            <a:r>
              <a:rPr lang="nl-NL" dirty="0"/>
              <a:t>, opgemaakt of verzameld door één archiefvormer</a:t>
            </a:r>
            <a:r>
              <a:rPr lang="nl-NL" dirty="0" smtClean="0"/>
              <a:t>.</a:t>
            </a:r>
          </a:p>
          <a:p>
            <a:endParaRPr lang="nl-NL" dirty="0"/>
          </a:p>
          <a:p>
            <a:endParaRPr lang="nl-NL" dirty="0" smtClean="0"/>
          </a:p>
          <a:p>
            <a:pPr lvl="1"/>
            <a:r>
              <a:rPr lang="nl-NL" dirty="0" smtClean="0"/>
              <a:t>Definities proeftuin </a:t>
            </a:r>
            <a:r>
              <a:rPr lang="nl-NL" dirty="0" err="1" smtClean="0"/>
              <a:t>Archeion</a:t>
            </a:r>
            <a:r>
              <a:rPr lang="nl-NL" dirty="0" smtClean="0"/>
              <a:t> Zeeland, 1988</a:t>
            </a:r>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24</a:t>
            </a:fld>
            <a:endParaRPr lang="nl-NL"/>
          </a:p>
        </p:txBody>
      </p:sp>
    </p:spTree>
    <p:extLst>
      <p:ext uri="{BB962C8B-B14F-4D97-AF65-F5344CB8AC3E}">
        <p14:creationId xmlns:p14="http://schemas.microsoft.com/office/powerpoint/2010/main" val="3211360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1992</a:t>
            </a:r>
            <a:endParaRPr lang="nl-NL" dirty="0"/>
          </a:p>
        </p:txBody>
      </p:sp>
      <p:sp>
        <p:nvSpPr>
          <p:cNvPr id="3" name="Tijdelijke aanduiding voor inhoud 2"/>
          <p:cNvSpPr>
            <a:spLocks noGrp="1"/>
          </p:cNvSpPr>
          <p:nvPr>
            <p:ph idx="1"/>
          </p:nvPr>
        </p:nvSpPr>
        <p:spPr/>
        <p:txBody>
          <a:bodyPr/>
          <a:lstStyle/>
          <a:p>
            <a:r>
              <a:rPr lang="nl-NL" dirty="0"/>
              <a:t>Een archief is het </a:t>
            </a:r>
            <a:r>
              <a:rPr lang="nl-NL" b="1" dirty="0"/>
              <a:t>geheel</a:t>
            </a:r>
            <a:r>
              <a:rPr lang="nl-NL" dirty="0"/>
              <a:t> van archiefbescheiden, ontvangen of opgemaakt door een instelling, persoon of groep personen en die naar hun aard bestemd zijn om onder een persoon, bestuur of orgaan te blijven berusten</a:t>
            </a:r>
            <a:r>
              <a:rPr lang="nl-NL" dirty="0" smtClean="0"/>
              <a:t>.</a:t>
            </a:r>
          </a:p>
          <a:p>
            <a:endParaRPr lang="nl-NL" dirty="0"/>
          </a:p>
          <a:p>
            <a:pPr lvl="2"/>
            <a:r>
              <a:rPr lang="nl-NL" dirty="0"/>
              <a:t>Ontwerp NEN 3601 (</a:t>
            </a:r>
            <a:r>
              <a:rPr lang="nl-NL" dirty="0" smtClean="0"/>
              <a:t>1.3.1-01)</a:t>
            </a:r>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25</a:t>
            </a:fld>
            <a:endParaRPr lang="nl-NL"/>
          </a:p>
        </p:txBody>
      </p:sp>
    </p:spTree>
    <p:extLst>
      <p:ext uri="{BB962C8B-B14F-4D97-AF65-F5344CB8AC3E}">
        <p14:creationId xmlns:p14="http://schemas.microsoft.com/office/powerpoint/2010/main" val="1557300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1995</a:t>
            </a:r>
            <a:endParaRPr lang="nl-NL" dirty="0"/>
          </a:p>
        </p:txBody>
      </p:sp>
      <p:sp>
        <p:nvSpPr>
          <p:cNvPr id="3" name="Tijdelijke aanduiding voor inhoud 2"/>
          <p:cNvSpPr>
            <a:spLocks noGrp="1"/>
          </p:cNvSpPr>
          <p:nvPr>
            <p:ph idx="1"/>
          </p:nvPr>
        </p:nvSpPr>
        <p:spPr/>
        <p:txBody>
          <a:bodyPr>
            <a:normAutofit fontScale="62500" lnSpcReduction="20000"/>
          </a:bodyPr>
          <a:lstStyle/>
          <a:p>
            <a:pPr marL="0" indent="0">
              <a:buNone/>
            </a:pPr>
            <a:r>
              <a:rPr lang="nl-NL" dirty="0" smtClean="0"/>
              <a:t>1. </a:t>
            </a:r>
            <a:r>
              <a:rPr lang="nl-NL" b="1" dirty="0" smtClean="0"/>
              <a:t>bescheiden</a:t>
            </a:r>
            <a:r>
              <a:rPr lang="nl-NL" dirty="0"/>
              <a:t>, </a:t>
            </a:r>
            <a:r>
              <a:rPr lang="nl-NL" u="sng" dirty="0"/>
              <a:t>ongeacht hun vorm</a:t>
            </a:r>
            <a:r>
              <a:rPr lang="nl-NL" dirty="0"/>
              <a:t>, door de overheidsorganen ontvangen of opgemaakt en naar hun aard bestemd daaronder te berusten;</a:t>
            </a:r>
          </a:p>
          <a:p>
            <a:pPr marL="0" indent="0">
              <a:buNone/>
            </a:pPr>
            <a:endParaRPr lang="nl-NL" dirty="0"/>
          </a:p>
          <a:p>
            <a:pPr marL="0" indent="0">
              <a:buNone/>
            </a:pPr>
            <a:r>
              <a:rPr lang="nl-NL" dirty="0" smtClean="0"/>
              <a:t>2. </a:t>
            </a:r>
            <a:r>
              <a:rPr lang="nl-NL" b="1" dirty="0" smtClean="0"/>
              <a:t>bescheiden</a:t>
            </a:r>
            <a:r>
              <a:rPr lang="nl-NL" dirty="0"/>
              <a:t>, </a:t>
            </a:r>
            <a:r>
              <a:rPr lang="nl-NL" u="sng" dirty="0"/>
              <a:t>ongeacht hun vorm</a:t>
            </a:r>
            <a:r>
              <a:rPr lang="nl-NL" dirty="0"/>
              <a:t>, met overeenkomstige bestemming, ontvangen of opgemaakt door instellingen of personen wier rechten of functies op enig overheidsorgaan zijn overgegaan;</a:t>
            </a:r>
          </a:p>
          <a:p>
            <a:pPr marL="0" indent="0">
              <a:buNone/>
            </a:pPr>
            <a:endParaRPr lang="nl-NL" dirty="0" smtClean="0"/>
          </a:p>
          <a:p>
            <a:pPr marL="0" indent="0">
              <a:buNone/>
            </a:pPr>
            <a:r>
              <a:rPr lang="nl-NL" dirty="0" smtClean="0"/>
              <a:t>3</a:t>
            </a:r>
            <a:r>
              <a:rPr lang="nl-NL" dirty="0"/>
              <a:t>. </a:t>
            </a:r>
            <a:r>
              <a:rPr lang="nl-NL" b="1" dirty="0"/>
              <a:t>bescheiden</a:t>
            </a:r>
            <a:r>
              <a:rPr lang="nl-NL" dirty="0"/>
              <a:t>, </a:t>
            </a:r>
            <a:r>
              <a:rPr lang="nl-NL" u="sng" dirty="0"/>
              <a:t>ongeacht hun vorm</a:t>
            </a:r>
            <a:r>
              <a:rPr lang="nl-NL" dirty="0"/>
              <a:t>, welke ingevolge overeenkomsten met of beschikkingen van instellingen of personen dan wel uit anderen hoofde in een archiefbewaarplaats zijn opgenomen om daar te berusten;</a:t>
            </a:r>
          </a:p>
          <a:p>
            <a:pPr marL="0" indent="0">
              <a:buNone/>
            </a:pPr>
            <a:endParaRPr lang="nl-NL" dirty="0" smtClean="0"/>
          </a:p>
          <a:p>
            <a:pPr marL="0" indent="0">
              <a:buNone/>
            </a:pPr>
            <a:r>
              <a:rPr lang="nl-NL" dirty="0" smtClean="0"/>
              <a:t>4</a:t>
            </a:r>
            <a:r>
              <a:rPr lang="nl-NL" dirty="0"/>
              <a:t>. </a:t>
            </a:r>
            <a:r>
              <a:rPr lang="nl-NL" b="1" dirty="0"/>
              <a:t>reproducties</a:t>
            </a:r>
            <a:r>
              <a:rPr lang="nl-NL" dirty="0"/>
              <a:t>, </a:t>
            </a:r>
            <a:r>
              <a:rPr lang="nl-NL" u="sng" dirty="0"/>
              <a:t>ongeacht hun vorm</a:t>
            </a:r>
            <a:r>
              <a:rPr lang="nl-NL" dirty="0"/>
              <a:t>, welke bij of krachtens de wet in plaats zijn gesteld van de onder 1, 2 of 3 bedoelde archiefbescheiden of welke op grond van het bepaalde in artikel 8 zijn vervaardigd.</a:t>
            </a:r>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26</a:t>
            </a:fld>
            <a:endParaRPr lang="nl-NL"/>
          </a:p>
        </p:txBody>
      </p:sp>
    </p:spTree>
    <p:extLst>
      <p:ext uri="{BB962C8B-B14F-4D97-AF65-F5344CB8AC3E}">
        <p14:creationId xmlns:p14="http://schemas.microsoft.com/office/powerpoint/2010/main" val="4253723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2002</a:t>
            </a:r>
            <a:endParaRPr lang="nl-NL" dirty="0"/>
          </a:p>
        </p:txBody>
      </p:sp>
      <p:sp>
        <p:nvSpPr>
          <p:cNvPr id="3" name="Tijdelijke aanduiding voor inhoud 2"/>
          <p:cNvSpPr>
            <a:spLocks noGrp="1"/>
          </p:cNvSpPr>
          <p:nvPr>
            <p:ph idx="1"/>
          </p:nvPr>
        </p:nvSpPr>
        <p:spPr/>
        <p:txBody>
          <a:bodyPr>
            <a:normAutofit lnSpcReduction="10000"/>
          </a:bodyPr>
          <a:lstStyle/>
          <a:p>
            <a:r>
              <a:rPr lang="nl-NL" dirty="0"/>
              <a:t>Het archief is de </a:t>
            </a:r>
            <a:r>
              <a:rPr lang="nl-NL" b="1" dirty="0"/>
              <a:t>neerslag van alle relaties</a:t>
            </a:r>
            <a:r>
              <a:rPr lang="nl-NL" dirty="0"/>
              <a:t> die organisaties en mensen hebben. Archieven ontstaan en worden bewaard als verantwoording en bewijs. Juridisch bewijs, maar ook historisch bewijs, als blijk van wat was, als brug naar het verleden van gisteren of jaren geleden</a:t>
            </a:r>
            <a:r>
              <a:rPr lang="nl-NL" dirty="0" smtClean="0"/>
              <a:t>.</a:t>
            </a:r>
          </a:p>
          <a:p>
            <a:endParaRPr lang="nl-NL" dirty="0" smtClean="0"/>
          </a:p>
          <a:p>
            <a:pPr lvl="2"/>
            <a:r>
              <a:rPr lang="nl-NL" dirty="0" smtClean="0"/>
              <a:t>Ketelaar in OD</a:t>
            </a:r>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27</a:t>
            </a:fld>
            <a:endParaRPr lang="nl-NL"/>
          </a:p>
        </p:txBody>
      </p:sp>
    </p:spTree>
    <p:extLst>
      <p:ext uri="{BB962C8B-B14F-4D97-AF65-F5344CB8AC3E}">
        <p14:creationId xmlns:p14="http://schemas.microsoft.com/office/powerpoint/2010/main" val="3501468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2003</a:t>
            </a:r>
            <a:endParaRPr lang="nl-NL" dirty="0"/>
          </a:p>
        </p:txBody>
      </p:sp>
      <p:sp>
        <p:nvSpPr>
          <p:cNvPr id="3" name="Tijdelijke aanduiding voor inhoud 2"/>
          <p:cNvSpPr>
            <a:spLocks noGrp="1"/>
          </p:cNvSpPr>
          <p:nvPr>
            <p:ph idx="1"/>
          </p:nvPr>
        </p:nvSpPr>
        <p:spPr/>
        <p:txBody>
          <a:bodyPr/>
          <a:lstStyle/>
          <a:p>
            <a:r>
              <a:rPr lang="nl-NL" b="1" dirty="0"/>
              <a:t>Geheel</a:t>
            </a:r>
            <a:r>
              <a:rPr lang="nl-NL" dirty="0"/>
              <a:t> van </a:t>
            </a:r>
            <a:r>
              <a:rPr lang="nl-NL" u="sng" dirty="0"/>
              <a:t>archiefbescheiden</a:t>
            </a:r>
            <a:r>
              <a:rPr lang="nl-NL" dirty="0"/>
              <a:t>, ontvangen of opgemaakt door een persoon, groep personen of organisatie</a:t>
            </a:r>
            <a:r>
              <a:rPr lang="nl-NL" dirty="0" smtClean="0"/>
              <a:t>.</a:t>
            </a:r>
          </a:p>
          <a:p>
            <a:endParaRPr lang="nl-NL" dirty="0"/>
          </a:p>
          <a:p>
            <a:endParaRPr lang="nl-NL" dirty="0" smtClean="0"/>
          </a:p>
          <a:p>
            <a:pPr lvl="1"/>
            <a:r>
              <a:rPr lang="nl-NL" dirty="0" smtClean="0"/>
              <a:t>Archiefterminologie voor Nederland en Vlaanderen, Lemma 10</a:t>
            </a:r>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28</a:t>
            </a:fld>
            <a:endParaRPr lang="nl-NL"/>
          </a:p>
        </p:txBody>
      </p:sp>
    </p:spTree>
    <p:extLst>
      <p:ext uri="{BB962C8B-B14F-4D97-AF65-F5344CB8AC3E}">
        <p14:creationId xmlns:p14="http://schemas.microsoft.com/office/powerpoint/2010/main" val="2088444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2004</a:t>
            </a:r>
            <a:endParaRPr lang="nl-NL" dirty="0"/>
          </a:p>
        </p:txBody>
      </p:sp>
      <p:sp>
        <p:nvSpPr>
          <p:cNvPr id="3" name="Tijdelijke aanduiding voor inhoud 2"/>
          <p:cNvSpPr>
            <a:spLocks noGrp="1"/>
          </p:cNvSpPr>
          <p:nvPr>
            <p:ph idx="1"/>
          </p:nvPr>
        </p:nvSpPr>
        <p:spPr/>
        <p:txBody>
          <a:bodyPr/>
          <a:lstStyle/>
          <a:p>
            <a:r>
              <a:rPr lang="nl-NL" dirty="0"/>
              <a:t>Het </a:t>
            </a:r>
            <a:r>
              <a:rPr lang="nl-NL" b="1" dirty="0"/>
              <a:t>geheel</a:t>
            </a:r>
            <a:r>
              <a:rPr lang="nl-NL" dirty="0"/>
              <a:t> van </a:t>
            </a:r>
            <a:r>
              <a:rPr lang="nl-NL" b="1" dirty="0"/>
              <a:t>archiefstukken</a:t>
            </a:r>
            <a:r>
              <a:rPr lang="nl-NL" dirty="0"/>
              <a:t>, </a:t>
            </a:r>
            <a:r>
              <a:rPr lang="nl-NL" u="sng" dirty="0"/>
              <a:t>ongeacht vorm of medium</a:t>
            </a:r>
            <a:r>
              <a:rPr lang="nl-NL" dirty="0"/>
              <a:t>, organisch gevormd en/of bijeengebracht en gebruikt door een afzonderlijke persoon, familie, of organisatie bij het uitvoeren van activiteiten en het uitoefenen van functies van die archiefvormer</a:t>
            </a:r>
            <a:r>
              <a:rPr lang="nl-NL" dirty="0" smtClean="0"/>
              <a:t>.</a:t>
            </a:r>
          </a:p>
          <a:p>
            <a:endParaRPr lang="nl-NL" dirty="0"/>
          </a:p>
          <a:p>
            <a:pPr lvl="2"/>
            <a:r>
              <a:rPr lang="nl-NL" dirty="0" smtClean="0"/>
              <a:t>Nederlandse vertaling ISAD(g) </a:t>
            </a:r>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29</a:t>
            </a:fld>
            <a:endParaRPr lang="nl-NL"/>
          </a:p>
        </p:txBody>
      </p:sp>
    </p:spTree>
    <p:extLst>
      <p:ext uri="{BB962C8B-B14F-4D97-AF65-F5344CB8AC3E}">
        <p14:creationId xmlns:p14="http://schemas.microsoft.com/office/powerpoint/2010/main" val="1500128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2011</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dirty="0" smtClean="0"/>
              <a:t>De </a:t>
            </a:r>
            <a:r>
              <a:rPr lang="nl-NL" dirty="0"/>
              <a:t>Archiefwet en bijbehorende besluiten en regelingen bevatten bepalingen voor het in goede, geordende en toegankelijke staat brengen en bewaren van </a:t>
            </a:r>
            <a:r>
              <a:rPr lang="nl-NL" b="1" dirty="0"/>
              <a:t>archiefbescheiden</a:t>
            </a:r>
            <a:r>
              <a:rPr lang="nl-NL" dirty="0"/>
              <a:t>. </a:t>
            </a:r>
            <a:endParaRPr lang="nl-NL" dirty="0" smtClean="0"/>
          </a:p>
          <a:p>
            <a:r>
              <a:rPr lang="nl-NL" dirty="0" smtClean="0"/>
              <a:t>Of </a:t>
            </a:r>
            <a:r>
              <a:rPr lang="nl-NL" dirty="0"/>
              <a:t>met andere woorden voor het op orde hebben en houden van uw </a:t>
            </a:r>
            <a:r>
              <a:rPr lang="nl-NL" b="1" u="sng" dirty="0"/>
              <a:t>totale informatiehuishouding</a:t>
            </a:r>
            <a:r>
              <a:rPr lang="nl-NL" dirty="0"/>
              <a:t>. </a:t>
            </a:r>
            <a:endParaRPr lang="nl-NL" dirty="0" smtClean="0"/>
          </a:p>
          <a:p>
            <a:r>
              <a:rPr lang="nl-NL" dirty="0" smtClean="0"/>
              <a:t>Zoals </a:t>
            </a:r>
            <a:r>
              <a:rPr lang="nl-NL" dirty="0"/>
              <a:t>gemeld wordt vaak ten onrechte gedacht dat deze wet slechts handelt over historische documenten. </a:t>
            </a:r>
            <a:endParaRPr lang="nl-NL" dirty="0" smtClean="0"/>
          </a:p>
          <a:p>
            <a:r>
              <a:rPr lang="nl-NL" dirty="0" smtClean="0"/>
              <a:t>Maar </a:t>
            </a:r>
            <a:r>
              <a:rPr lang="nl-NL" dirty="0"/>
              <a:t>het gaat om een wet die in </a:t>
            </a:r>
            <a:r>
              <a:rPr lang="nl-NL" b="1" u="sng" dirty="0"/>
              <a:t>alle fasen van het gemeentelijke proces</a:t>
            </a:r>
            <a:r>
              <a:rPr lang="nl-NL" dirty="0"/>
              <a:t> relevant is. </a:t>
            </a:r>
            <a:endParaRPr lang="nl-NL" dirty="0" smtClean="0"/>
          </a:p>
          <a:p>
            <a:r>
              <a:rPr lang="nl-NL" dirty="0" smtClean="0"/>
              <a:t>Het </a:t>
            </a:r>
            <a:r>
              <a:rPr lang="nl-NL" dirty="0"/>
              <a:t>betreft allereerst de interne bedrijfsvoering, vervolgens de bewijslast inzake het functioneren van de overheid richting burger en tot slot het belang voor het (cultureel) erfgoed</a:t>
            </a:r>
            <a:r>
              <a:rPr lang="nl-NL" dirty="0" smtClean="0"/>
              <a:t>.</a:t>
            </a:r>
          </a:p>
          <a:p>
            <a:endParaRPr lang="nl-NL" dirty="0"/>
          </a:p>
          <a:p>
            <a:pPr lvl="1"/>
            <a:r>
              <a:rPr lang="nl-NL" dirty="0"/>
              <a:t>Ledenbrief VNG </a:t>
            </a:r>
            <a:r>
              <a:rPr lang="nl-NL" dirty="0" smtClean="0"/>
              <a:t>juli 2011</a:t>
            </a:r>
            <a:r>
              <a:rPr lang="nl-NL" dirty="0"/>
              <a:t>, Horizontale verantwoording gemeentelijke archiefketen</a:t>
            </a:r>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3</a:t>
            </a:fld>
            <a:endParaRPr lang="nl-NL"/>
          </a:p>
        </p:txBody>
      </p:sp>
    </p:spTree>
    <p:extLst>
      <p:ext uri="{BB962C8B-B14F-4D97-AF65-F5344CB8AC3E}">
        <p14:creationId xmlns:p14="http://schemas.microsoft.com/office/powerpoint/2010/main" val="4021002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2009</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a:p>
          <a:p>
            <a:r>
              <a:rPr lang="nl-NL" dirty="0" smtClean="0"/>
              <a:t>Een </a:t>
            </a:r>
            <a:r>
              <a:rPr lang="nl-NL" dirty="0"/>
              <a:t>archiefstuk is een manifestatie van een handeling</a:t>
            </a:r>
            <a:r>
              <a:rPr lang="nl-NL" dirty="0" smtClean="0"/>
              <a:t>.</a:t>
            </a:r>
          </a:p>
          <a:p>
            <a:endParaRPr lang="nl-NL" dirty="0"/>
          </a:p>
          <a:p>
            <a:pPr marL="0" indent="0">
              <a:buNone/>
            </a:pPr>
            <a:r>
              <a:rPr lang="nl-NL" sz="1400" dirty="0" smtClean="0"/>
              <a:t>Peter </a:t>
            </a:r>
            <a:r>
              <a:rPr lang="nl-NL" sz="1400" dirty="0" err="1" smtClean="0"/>
              <a:t>Horsman</a:t>
            </a:r>
            <a:r>
              <a:rPr lang="nl-NL" sz="1400" dirty="0" smtClean="0"/>
              <a:t>, 2009</a:t>
            </a:r>
            <a:endParaRPr lang="nl-NL" sz="1400"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30</a:t>
            </a:fld>
            <a:endParaRPr lang="nl-NL"/>
          </a:p>
        </p:txBody>
      </p:sp>
    </p:spTree>
    <p:extLst>
      <p:ext uri="{BB962C8B-B14F-4D97-AF65-F5344CB8AC3E}">
        <p14:creationId xmlns:p14="http://schemas.microsoft.com/office/powerpoint/2010/main" val="3559043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2013</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smtClean="0"/>
          </a:p>
          <a:p>
            <a:r>
              <a:rPr lang="nl-NL" dirty="0" smtClean="0"/>
              <a:t>… procesgebonden informatie</a:t>
            </a:r>
          </a:p>
          <a:p>
            <a:endParaRPr lang="nl-NL" dirty="0"/>
          </a:p>
          <a:p>
            <a:endParaRPr lang="nl-NL" dirty="0" smtClean="0"/>
          </a:p>
          <a:p>
            <a:endParaRPr lang="nl-NL" dirty="0"/>
          </a:p>
          <a:p>
            <a:pPr marL="0" indent="0">
              <a:buNone/>
            </a:pPr>
            <a:r>
              <a:rPr lang="nl-NL" sz="1400" dirty="0" smtClean="0"/>
              <a:t>Theo Thomassen, </a:t>
            </a:r>
            <a:r>
              <a:rPr lang="nl-NL" sz="1400" dirty="0" err="1" smtClean="0"/>
              <a:t>Kvandagen</a:t>
            </a:r>
            <a:r>
              <a:rPr lang="nl-NL" sz="1400" dirty="0" smtClean="0"/>
              <a:t>, 2013</a:t>
            </a:r>
            <a:endParaRPr lang="nl-NL" sz="1400"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31</a:t>
            </a:fld>
            <a:endParaRPr lang="nl-NL"/>
          </a:p>
        </p:txBody>
      </p:sp>
    </p:spTree>
    <p:extLst>
      <p:ext uri="{BB962C8B-B14F-4D97-AF65-F5344CB8AC3E}">
        <p14:creationId xmlns:p14="http://schemas.microsoft.com/office/powerpoint/2010/main" val="2156734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Informatieobject</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In de plaats van  </a:t>
            </a:r>
          </a:p>
          <a:p>
            <a:pPr lvl="1"/>
            <a:r>
              <a:rPr lang="nl-NL" dirty="0" smtClean="0"/>
              <a:t>archiefbescheiden, (zeker niet archiefbescheid)</a:t>
            </a:r>
          </a:p>
          <a:p>
            <a:pPr marL="0" indent="0">
              <a:buNone/>
            </a:pPr>
            <a:endParaRPr lang="nl-NL" dirty="0" smtClean="0"/>
          </a:p>
          <a:p>
            <a:r>
              <a:rPr lang="nl-NL" dirty="0" smtClean="0"/>
              <a:t>Maar een zelfstandig ding, een archiefbestanddeel </a:t>
            </a:r>
          </a:p>
          <a:p>
            <a:pPr lvl="1"/>
            <a:r>
              <a:rPr lang="nl-NL" dirty="0" smtClean="0"/>
              <a:t>Te beschrijven</a:t>
            </a:r>
          </a:p>
          <a:p>
            <a:pPr lvl="1"/>
            <a:r>
              <a:rPr lang="nl-NL" dirty="0" smtClean="0"/>
              <a:t>Bevat inhoud</a:t>
            </a:r>
          </a:p>
          <a:p>
            <a:pPr lvl="1"/>
            <a:r>
              <a:rPr lang="nl-NL" dirty="0" smtClean="0"/>
              <a:t>Bijvoorbeeld</a:t>
            </a:r>
          </a:p>
          <a:p>
            <a:pPr lvl="2"/>
            <a:r>
              <a:rPr lang="nl-NL" dirty="0" smtClean="0"/>
              <a:t>Website</a:t>
            </a:r>
          </a:p>
          <a:p>
            <a:pPr lvl="2"/>
            <a:r>
              <a:rPr lang="nl-NL" dirty="0" smtClean="0"/>
              <a:t>Document (enkelvoudig/samengesteld</a:t>
            </a:r>
          </a:p>
          <a:p>
            <a:pPr lvl="2"/>
            <a:r>
              <a:rPr lang="nl-NL" dirty="0" smtClean="0"/>
              <a:t>Register (database)</a:t>
            </a:r>
          </a:p>
          <a:p>
            <a:pPr lvl="2"/>
            <a:r>
              <a:rPr lang="nl-NL" dirty="0" smtClean="0"/>
              <a:t>Kleitablet</a:t>
            </a:r>
          </a:p>
          <a:p>
            <a:pPr lvl="2"/>
            <a:r>
              <a:rPr lang="nl-NL" dirty="0" smtClean="0"/>
              <a:t>…</a:t>
            </a:r>
          </a:p>
          <a:p>
            <a:pPr lvl="1"/>
            <a:endParaRPr lang="nl-NL" dirty="0" smtClean="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32</a:t>
            </a:fld>
            <a:endParaRPr lang="nl-NL"/>
          </a:p>
        </p:txBody>
      </p:sp>
    </p:spTree>
    <p:extLst>
      <p:ext uri="{BB962C8B-B14F-4D97-AF65-F5344CB8AC3E}">
        <p14:creationId xmlns:p14="http://schemas.microsoft.com/office/powerpoint/2010/main" val="891036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1435</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1844824"/>
            <a:ext cx="5249556" cy="3937167"/>
          </a:xfrm>
        </p:spPr>
      </p:pic>
      <p:sp>
        <p:nvSpPr>
          <p:cNvPr id="5" name="Tijdelijke aanduiding voor dianummer 4"/>
          <p:cNvSpPr>
            <a:spLocks noGrp="1"/>
          </p:cNvSpPr>
          <p:nvPr>
            <p:ph type="sldNum" sz="quarter" idx="12"/>
          </p:nvPr>
        </p:nvSpPr>
        <p:spPr/>
        <p:txBody>
          <a:bodyPr/>
          <a:lstStyle/>
          <a:p>
            <a:fld id="{D389DAD8-EA69-45EE-9A39-830367349272}" type="slidenum">
              <a:rPr lang="nl-NL" smtClean="0"/>
              <a:t>33</a:t>
            </a:fld>
            <a:endParaRPr lang="nl-NL"/>
          </a:p>
        </p:txBody>
      </p:sp>
    </p:spTree>
    <p:extLst>
      <p:ext uri="{BB962C8B-B14F-4D97-AF65-F5344CB8AC3E}">
        <p14:creationId xmlns:p14="http://schemas.microsoft.com/office/powerpoint/2010/main" val="1603482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1844</a:t>
            </a:r>
            <a:endParaRPr lang="nl-NL"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4814" y="1600200"/>
            <a:ext cx="6814371" cy="4525963"/>
          </a:xfrm>
        </p:spPr>
      </p:pic>
      <p:sp>
        <p:nvSpPr>
          <p:cNvPr id="5" name="Tijdelijke aanduiding voor dianummer 4"/>
          <p:cNvSpPr>
            <a:spLocks noGrp="1"/>
          </p:cNvSpPr>
          <p:nvPr>
            <p:ph type="sldNum" sz="quarter" idx="12"/>
          </p:nvPr>
        </p:nvSpPr>
        <p:spPr/>
        <p:txBody>
          <a:bodyPr/>
          <a:lstStyle/>
          <a:p>
            <a:fld id="{D389DAD8-EA69-45EE-9A39-830367349272}" type="slidenum">
              <a:rPr lang="nl-NL" smtClean="0"/>
              <a:t>34</a:t>
            </a:fld>
            <a:endParaRPr lang="nl-NL"/>
          </a:p>
        </p:txBody>
      </p:sp>
    </p:spTree>
    <p:extLst>
      <p:ext uri="{BB962C8B-B14F-4D97-AF65-F5344CB8AC3E}">
        <p14:creationId xmlns:p14="http://schemas.microsoft.com/office/powerpoint/2010/main" val="3940170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1995</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772816"/>
            <a:ext cx="8259173" cy="3888432"/>
          </a:xfrm>
        </p:spPr>
      </p:pic>
      <p:sp>
        <p:nvSpPr>
          <p:cNvPr id="5" name="Tijdelijke aanduiding voor dianummer 4"/>
          <p:cNvSpPr>
            <a:spLocks noGrp="1"/>
          </p:cNvSpPr>
          <p:nvPr>
            <p:ph type="sldNum" sz="quarter" idx="12"/>
          </p:nvPr>
        </p:nvSpPr>
        <p:spPr/>
        <p:txBody>
          <a:bodyPr/>
          <a:lstStyle/>
          <a:p>
            <a:fld id="{D389DAD8-EA69-45EE-9A39-830367349272}" type="slidenum">
              <a:rPr lang="nl-NL" smtClean="0"/>
              <a:t>35</a:t>
            </a:fld>
            <a:endParaRPr lang="nl-NL"/>
          </a:p>
        </p:txBody>
      </p:sp>
    </p:spTree>
    <p:extLst>
      <p:ext uri="{BB962C8B-B14F-4D97-AF65-F5344CB8AC3E}">
        <p14:creationId xmlns:p14="http://schemas.microsoft.com/office/powerpoint/2010/main" val="3472429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2005</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1412776"/>
            <a:ext cx="6169868" cy="4627401"/>
          </a:xfrm>
        </p:spPr>
      </p:pic>
      <p:sp>
        <p:nvSpPr>
          <p:cNvPr id="5" name="Tijdelijke aanduiding voor dianummer 4"/>
          <p:cNvSpPr>
            <a:spLocks noGrp="1"/>
          </p:cNvSpPr>
          <p:nvPr>
            <p:ph type="sldNum" sz="quarter" idx="12"/>
          </p:nvPr>
        </p:nvSpPr>
        <p:spPr/>
        <p:txBody>
          <a:bodyPr/>
          <a:lstStyle/>
          <a:p>
            <a:fld id="{D389DAD8-EA69-45EE-9A39-830367349272}" type="slidenum">
              <a:rPr lang="nl-NL" smtClean="0"/>
              <a:t>36</a:t>
            </a:fld>
            <a:endParaRPr lang="nl-NL"/>
          </a:p>
        </p:txBody>
      </p:sp>
    </p:spTree>
    <p:extLst>
      <p:ext uri="{BB962C8B-B14F-4D97-AF65-F5344CB8AC3E}">
        <p14:creationId xmlns:p14="http://schemas.microsoft.com/office/powerpoint/2010/main" val="2417742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2008</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691" y="1600200"/>
            <a:ext cx="6034617" cy="4525963"/>
          </a:xfrm>
        </p:spPr>
      </p:pic>
      <p:sp>
        <p:nvSpPr>
          <p:cNvPr id="5" name="Tijdelijke aanduiding voor dianummer 4"/>
          <p:cNvSpPr>
            <a:spLocks noGrp="1"/>
          </p:cNvSpPr>
          <p:nvPr>
            <p:ph type="sldNum" sz="quarter" idx="12"/>
          </p:nvPr>
        </p:nvSpPr>
        <p:spPr/>
        <p:txBody>
          <a:bodyPr/>
          <a:lstStyle/>
          <a:p>
            <a:fld id="{D389DAD8-EA69-45EE-9A39-830367349272}" type="slidenum">
              <a:rPr lang="nl-NL" smtClean="0"/>
              <a:t>37</a:t>
            </a:fld>
            <a:endParaRPr lang="nl-NL"/>
          </a:p>
        </p:txBody>
      </p:sp>
    </p:spTree>
    <p:extLst>
      <p:ext uri="{BB962C8B-B14F-4D97-AF65-F5344CB8AC3E}">
        <p14:creationId xmlns:p14="http://schemas.microsoft.com/office/powerpoint/2010/main" val="4243003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2011</a:t>
            </a:r>
            <a:endParaRPr lang="nl-NL"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4814" y="1600200"/>
            <a:ext cx="6814371" cy="4525963"/>
          </a:xfrm>
        </p:spPr>
      </p:pic>
      <p:sp>
        <p:nvSpPr>
          <p:cNvPr id="5" name="Tijdelijke aanduiding voor dianummer 4"/>
          <p:cNvSpPr>
            <a:spLocks noGrp="1"/>
          </p:cNvSpPr>
          <p:nvPr>
            <p:ph type="sldNum" sz="quarter" idx="12"/>
          </p:nvPr>
        </p:nvSpPr>
        <p:spPr/>
        <p:txBody>
          <a:bodyPr/>
          <a:lstStyle/>
          <a:p>
            <a:fld id="{D389DAD8-EA69-45EE-9A39-830367349272}" type="slidenum">
              <a:rPr lang="nl-NL" smtClean="0"/>
              <a:t>38</a:t>
            </a:fld>
            <a:endParaRPr lang="nl-NL"/>
          </a:p>
        </p:txBody>
      </p:sp>
    </p:spTree>
    <p:extLst>
      <p:ext uri="{BB962C8B-B14F-4D97-AF65-F5344CB8AC3E}">
        <p14:creationId xmlns:p14="http://schemas.microsoft.com/office/powerpoint/2010/main" val="4003702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2012</a:t>
            </a:r>
            <a:endParaRPr lang="nl-NL"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28311" y="1600200"/>
            <a:ext cx="3487377" cy="4525963"/>
          </a:xfrm>
        </p:spPr>
      </p:pic>
      <p:sp>
        <p:nvSpPr>
          <p:cNvPr id="5" name="Tijdelijke aanduiding voor dianummer 4"/>
          <p:cNvSpPr>
            <a:spLocks noGrp="1"/>
          </p:cNvSpPr>
          <p:nvPr>
            <p:ph type="sldNum" sz="quarter" idx="12"/>
          </p:nvPr>
        </p:nvSpPr>
        <p:spPr/>
        <p:txBody>
          <a:bodyPr/>
          <a:lstStyle/>
          <a:p>
            <a:fld id="{D389DAD8-EA69-45EE-9A39-830367349272}" type="slidenum">
              <a:rPr lang="nl-NL" smtClean="0"/>
              <a:t>39</a:t>
            </a:fld>
            <a:endParaRPr lang="nl-NL"/>
          </a:p>
        </p:txBody>
      </p:sp>
    </p:spTree>
    <p:extLst>
      <p:ext uri="{BB962C8B-B14F-4D97-AF65-F5344CB8AC3E}">
        <p14:creationId xmlns:p14="http://schemas.microsoft.com/office/powerpoint/2010/main" val="684425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2012</a:t>
            </a:r>
            <a:endParaRPr lang="nl-NL" dirty="0"/>
          </a:p>
        </p:txBody>
      </p:sp>
      <p:sp>
        <p:nvSpPr>
          <p:cNvPr id="3" name="Tijdelijke aanduiding voor inhoud 2"/>
          <p:cNvSpPr>
            <a:spLocks noGrp="1"/>
          </p:cNvSpPr>
          <p:nvPr>
            <p:ph idx="1"/>
          </p:nvPr>
        </p:nvSpPr>
        <p:spPr/>
        <p:txBody>
          <a:bodyPr>
            <a:normAutofit lnSpcReduction="10000"/>
          </a:bodyPr>
          <a:lstStyle/>
          <a:p>
            <a:r>
              <a:rPr lang="nl-NL" dirty="0"/>
              <a:t>Vooral het begrip ‘archiefbescheiden’, het voornaamste object in de Archiefwet, belemmert een goede toepassing van de wet in een digitale omgeving. Zowel het gehanteerde begrip als de bijbehorende definitie zijn in een digitale context niet goed bruikbaar en bieden veel interpretatieruimte.</a:t>
            </a:r>
          </a:p>
          <a:p>
            <a:pPr marL="0" indent="0">
              <a:buNone/>
            </a:pPr>
            <a:endParaRPr lang="nl-NL" dirty="0" smtClean="0"/>
          </a:p>
          <a:p>
            <a:pPr marL="0" indent="0">
              <a:buNone/>
            </a:pPr>
            <a:r>
              <a:rPr lang="nl-NL" sz="2400" i="1" dirty="0" smtClean="0"/>
              <a:t>Beperkt houdbaar? </a:t>
            </a:r>
            <a:r>
              <a:rPr lang="nl-NL" sz="2400" dirty="0" smtClean="0"/>
              <a:t>Erfgoedinspectie 2012, blz. 10</a:t>
            </a:r>
          </a:p>
          <a:p>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4</a:t>
            </a:fld>
            <a:endParaRPr lang="nl-NL"/>
          </a:p>
        </p:txBody>
      </p:sp>
    </p:spTree>
    <p:extLst>
      <p:ext uri="{BB962C8B-B14F-4D97-AF65-F5344CB8AC3E}">
        <p14:creationId xmlns:p14="http://schemas.microsoft.com/office/powerpoint/2010/main" val="4137420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2013</a:t>
            </a:r>
            <a:endParaRPr lang="nl-NL" dirty="0"/>
          </a:p>
        </p:txBody>
      </p:sp>
      <p:sp>
        <p:nvSpPr>
          <p:cNvPr id="3" name="Tijdelijke aanduiding voor inhoud 2"/>
          <p:cNvSpPr>
            <a:spLocks noGrp="1"/>
          </p:cNvSpPr>
          <p:nvPr>
            <p:ph idx="1"/>
          </p:nvPr>
        </p:nvSpPr>
        <p:spPr/>
        <p:txBody>
          <a:bodyPr/>
          <a:lstStyle/>
          <a:p>
            <a:pPr marL="0" indent="0">
              <a:buNone/>
            </a:pP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412776"/>
            <a:ext cx="7452320" cy="4949675"/>
          </a:xfrm>
          <a:prstGeom prst="rect">
            <a:avLst/>
          </a:prstGeom>
        </p:spPr>
      </p:pic>
      <p:sp>
        <p:nvSpPr>
          <p:cNvPr id="6" name="Tijdelijke aanduiding voor dianummer 5"/>
          <p:cNvSpPr>
            <a:spLocks noGrp="1"/>
          </p:cNvSpPr>
          <p:nvPr>
            <p:ph type="sldNum" sz="quarter" idx="12"/>
          </p:nvPr>
        </p:nvSpPr>
        <p:spPr/>
        <p:txBody>
          <a:bodyPr/>
          <a:lstStyle/>
          <a:p>
            <a:fld id="{D389DAD8-EA69-45EE-9A39-830367349272}" type="slidenum">
              <a:rPr lang="nl-NL" smtClean="0"/>
              <a:t>40</a:t>
            </a:fld>
            <a:endParaRPr lang="nl-NL"/>
          </a:p>
        </p:txBody>
      </p:sp>
    </p:spTree>
    <p:extLst>
      <p:ext uri="{BB962C8B-B14F-4D97-AF65-F5344CB8AC3E}">
        <p14:creationId xmlns:p14="http://schemas.microsoft.com/office/powerpoint/2010/main" val="30418400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2013</a:t>
            </a:r>
            <a:endParaRPr lang="nl-NL"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
        <p:nvSpPr>
          <p:cNvPr id="5" name="Tijdelijke aanduiding voor dianummer 4"/>
          <p:cNvSpPr>
            <a:spLocks noGrp="1"/>
          </p:cNvSpPr>
          <p:nvPr>
            <p:ph type="sldNum" sz="quarter" idx="12"/>
          </p:nvPr>
        </p:nvSpPr>
        <p:spPr/>
        <p:txBody>
          <a:bodyPr/>
          <a:lstStyle/>
          <a:p>
            <a:fld id="{D389DAD8-EA69-45EE-9A39-830367349272}" type="slidenum">
              <a:rPr lang="nl-NL" smtClean="0"/>
              <a:t>41</a:t>
            </a:fld>
            <a:endParaRPr lang="nl-NL"/>
          </a:p>
        </p:txBody>
      </p:sp>
    </p:spTree>
    <p:extLst>
      <p:ext uri="{BB962C8B-B14F-4D97-AF65-F5344CB8AC3E}">
        <p14:creationId xmlns:p14="http://schemas.microsoft.com/office/powerpoint/2010/main" val="17363203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2013</a:t>
            </a:r>
            <a:endParaRPr lang="nl-NL"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
        <p:nvSpPr>
          <p:cNvPr id="5" name="Tijdelijke aanduiding voor dianummer 4"/>
          <p:cNvSpPr>
            <a:spLocks noGrp="1"/>
          </p:cNvSpPr>
          <p:nvPr>
            <p:ph type="sldNum" sz="quarter" idx="12"/>
          </p:nvPr>
        </p:nvSpPr>
        <p:spPr/>
        <p:txBody>
          <a:bodyPr/>
          <a:lstStyle/>
          <a:p>
            <a:fld id="{D389DAD8-EA69-45EE-9A39-830367349272}" type="slidenum">
              <a:rPr lang="nl-NL" smtClean="0"/>
              <a:t>42</a:t>
            </a:fld>
            <a:endParaRPr lang="nl-NL"/>
          </a:p>
        </p:txBody>
      </p:sp>
    </p:spTree>
    <p:extLst>
      <p:ext uri="{BB962C8B-B14F-4D97-AF65-F5344CB8AC3E}">
        <p14:creationId xmlns:p14="http://schemas.microsoft.com/office/powerpoint/2010/main" val="24676770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Archiefstuk</a:t>
            </a:r>
            <a:endParaRPr lang="nl-NL" dirty="0"/>
          </a:p>
        </p:txBody>
      </p:sp>
      <p:sp>
        <p:nvSpPr>
          <p:cNvPr id="3" name="Tijdelijke aanduiding voor inhoud 2"/>
          <p:cNvSpPr>
            <a:spLocks noGrp="1"/>
          </p:cNvSpPr>
          <p:nvPr>
            <p:ph idx="1"/>
          </p:nvPr>
        </p:nvSpPr>
        <p:spPr/>
        <p:txBody>
          <a:bodyPr>
            <a:normAutofit fontScale="92500"/>
          </a:bodyPr>
          <a:lstStyle/>
          <a:p>
            <a:r>
              <a:rPr lang="nl-NL" dirty="0"/>
              <a:t>Kort gezegd een informatieobject met </a:t>
            </a:r>
            <a:r>
              <a:rPr lang="nl-NL" b="1" i="1" dirty="0"/>
              <a:t>informatie over</a:t>
            </a:r>
            <a:r>
              <a:rPr lang="nl-NL" dirty="0"/>
              <a:t> mensen, organisaties, gebeurtenissen, objecten, geld en andere middelen en natuurlijk ook over informatie (metadata) . </a:t>
            </a:r>
            <a:endParaRPr lang="nl-NL" dirty="0" smtClean="0"/>
          </a:p>
          <a:p>
            <a:r>
              <a:rPr lang="nl-NL" dirty="0" smtClean="0"/>
              <a:t>In </a:t>
            </a:r>
            <a:r>
              <a:rPr lang="nl-NL" dirty="0"/>
              <a:t>de meeste gevallen is het met een bepaalde bedoeling ontstaan en/of verzonden en is aan te treffen in een bepaalde context die er extra betekenis aangeeft</a:t>
            </a:r>
            <a:r>
              <a:rPr lang="nl-NL" dirty="0" smtClean="0"/>
              <a:t>.</a:t>
            </a:r>
          </a:p>
          <a:p>
            <a:pPr lvl="2"/>
            <a:r>
              <a:rPr lang="nl-NL" dirty="0" smtClean="0"/>
              <a:t>Verantwoording, bewijs, geheugen, onderzoek, hergebruik</a:t>
            </a:r>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43</a:t>
            </a:fld>
            <a:endParaRPr lang="nl-NL"/>
          </a:p>
        </p:txBody>
      </p:sp>
    </p:spTree>
    <p:extLst>
      <p:ext uri="{BB962C8B-B14F-4D97-AF65-F5344CB8AC3E}">
        <p14:creationId xmlns:p14="http://schemas.microsoft.com/office/powerpoint/2010/main" val="16046901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Volgens mij</a:t>
            </a:r>
            <a:endParaRPr lang="nl-NL" dirty="0"/>
          </a:p>
        </p:txBody>
      </p:sp>
      <p:sp>
        <p:nvSpPr>
          <p:cNvPr id="3" name="Tijdelijke aanduiding voor inhoud 2"/>
          <p:cNvSpPr>
            <a:spLocks noGrp="1"/>
          </p:cNvSpPr>
          <p:nvPr>
            <p:ph idx="1"/>
          </p:nvPr>
        </p:nvSpPr>
        <p:spPr/>
        <p:txBody>
          <a:bodyPr>
            <a:normAutofit/>
          </a:bodyPr>
          <a:lstStyle/>
          <a:p>
            <a:endParaRPr lang="nl-NL" dirty="0" smtClean="0"/>
          </a:p>
          <a:p>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3232810653"/>
              </p:ext>
            </p:extLst>
          </p:nvPr>
        </p:nvGraphicFramePr>
        <p:xfrm>
          <a:off x="611560" y="1700808"/>
          <a:ext cx="8064896" cy="3134360"/>
        </p:xfrm>
        <a:graphic>
          <a:graphicData uri="http://schemas.openxmlformats.org/drawingml/2006/table">
            <a:tbl>
              <a:tblPr firstRow="1" bandRow="1">
                <a:tableStyleId>{5C22544A-7EE6-4342-B048-85BDC9FD1C3A}</a:tableStyleId>
              </a:tblPr>
              <a:tblGrid>
                <a:gridCol w="4968552"/>
                <a:gridCol w="3096344"/>
              </a:tblGrid>
              <a:tr h="370840">
                <a:tc>
                  <a:txBody>
                    <a:bodyPr/>
                    <a:lstStyle/>
                    <a:p>
                      <a:r>
                        <a:rPr lang="nl-NL" dirty="0" smtClean="0"/>
                        <a:t>Element</a:t>
                      </a:r>
                      <a:endParaRPr lang="nl-NL" dirty="0"/>
                    </a:p>
                  </a:txBody>
                  <a:tcPr/>
                </a:tc>
                <a:tc>
                  <a:txBody>
                    <a:bodyPr/>
                    <a:lstStyle/>
                    <a:p>
                      <a:r>
                        <a:rPr lang="nl-NL" dirty="0" smtClean="0"/>
                        <a:t>Opmerking</a:t>
                      </a:r>
                      <a:endParaRPr lang="nl-NL"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Archief is</a:t>
                      </a:r>
                      <a:endParaRPr lang="nl-NL" dirty="0"/>
                    </a:p>
                  </a:txBody>
                  <a:tcPr/>
                </a:tc>
                <a:tc>
                  <a:txBody>
                    <a:bodyPr/>
                    <a:lstStyle/>
                    <a:p>
                      <a:r>
                        <a:rPr lang="nl-NL" dirty="0" smtClean="0"/>
                        <a:t>Begrenzing</a:t>
                      </a:r>
                      <a:endParaRPr lang="nl-NL" dirty="0"/>
                    </a:p>
                  </a:txBody>
                  <a:tcPr/>
                </a:tc>
              </a:tr>
              <a:tr h="370840">
                <a:tc>
                  <a:txBody>
                    <a:bodyPr/>
                    <a:lstStyle/>
                    <a:p>
                      <a:r>
                        <a:rPr lang="nl-NL" dirty="0" smtClean="0"/>
                        <a:t>het </a:t>
                      </a:r>
                      <a:r>
                        <a:rPr lang="nl-NL" b="1" dirty="0" smtClean="0"/>
                        <a:t>geheel</a:t>
                      </a:r>
                      <a:r>
                        <a:rPr lang="nl-NL" dirty="0" smtClean="0"/>
                        <a:t> aan </a:t>
                      </a:r>
                      <a:r>
                        <a:rPr lang="nl-NL" b="1" dirty="0" smtClean="0"/>
                        <a:t>gegevens</a:t>
                      </a:r>
                      <a:endParaRPr lang="nl-NL" dirty="0"/>
                    </a:p>
                  </a:txBody>
                  <a:tcPr/>
                </a:tc>
                <a:tc>
                  <a:txBody>
                    <a:bodyPr/>
                    <a:lstStyle/>
                    <a:p>
                      <a:endParaRPr lang="nl-NL" dirty="0"/>
                    </a:p>
                  </a:txBody>
                  <a:tcPr/>
                </a:tc>
              </a:tr>
              <a:tr h="370840">
                <a:tc>
                  <a:txBody>
                    <a:bodyPr/>
                    <a:lstStyle/>
                    <a:p>
                      <a:r>
                        <a:rPr lang="nl-NL" dirty="0" smtClean="0"/>
                        <a:t>opgenomen in </a:t>
                      </a:r>
                      <a:r>
                        <a:rPr lang="nl-NL" b="1" dirty="0" smtClean="0"/>
                        <a:t>archiefbestanddelen,</a:t>
                      </a:r>
                      <a:r>
                        <a:rPr lang="nl-NL" dirty="0" smtClean="0"/>
                        <a:t> dat</a:t>
                      </a:r>
                      <a:endParaRPr lang="nl-NL" dirty="0"/>
                    </a:p>
                  </a:txBody>
                  <a:tcPr/>
                </a:tc>
                <a:tc>
                  <a:txBody>
                    <a:bodyPr/>
                    <a:lstStyle/>
                    <a:p>
                      <a:r>
                        <a:rPr lang="nl-NL" dirty="0" smtClean="0"/>
                        <a:t>Informatieobjecten</a:t>
                      </a:r>
                      <a:endParaRPr lang="nl-NL" dirty="0"/>
                    </a:p>
                  </a:txBody>
                  <a:tcPr/>
                </a:tc>
              </a:tr>
              <a:tr h="370840">
                <a:tc>
                  <a:txBody>
                    <a:bodyPr/>
                    <a:lstStyle/>
                    <a:p>
                      <a:r>
                        <a:rPr lang="nl-NL" dirty="0" smtClean="0"/>
                        <a:t>door een </a:t>
                      </a:r>
                      <a:r>
                        <a:rPr lang="nl-NL" b="1" dirty="0" smtClean="0"/>
                        <a:t>persoon</a:t>
                      </a:r>
                      <a:r>
                        <a:rPr lang="nl-NL" dirty="0" smtClean="0"/>
                        <a:t>,  </a:t>
                      </a:r>
                      <a:r>
                        <a:rPr lang="nl-NL" b="1" dirty="0" smtClean="0"/>
                        <a:t>familie</a:t>
                      </a:r>
                      <a:r>
                        <a:rPr lang="nl-NL" dirty="0" smtClean="0"/>
                        <a:t>, </a:t>
                      </a:r>
                      <a:r>
                        <a:rPr lang="nl-NL" b="1" dirty="0" smtClean="0"/>
                        <a:t>functionaris</a:t>
                      </a:r>
                      <a:r>
                        <a:rPr lang="nl-NL" dirty="0" smtClean="0"/>
                        <a:t> of </a:t>
                      </a:r>
                      <a:r>
                        <a:rPr lang="nl-NL" b="1" dirty="0" smtClean="0"/>
                        <a:t>organisatie</a:t>
                      </a:r>
                      <a:r>
                        <a:rPr lang="nl-NL" dirty="0" smtClean="0"/>
                        <a:t> </a:t>
                      </a:r>
                      <a:endParaRPr lang="nl-N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actor, verantwoordelijke, </a:t>
                      </a:r>
                    </a:p>
                  </a:txBody>
                  <a:tcPr/>
                </a:tc>
              </a:tr>
              <a:tr h="370840">
                <a:tc>
                  <a:txBody>
                    <a:bodyPr/>
                    <a:lstStyle/>
                    <a:p>
                      <a:r>
                        <a:rPr lang="nl-NL" dirty="0" smtClean="0"/>
                        <a:t>bij de uitvoering van hun of haar werkzaamheden en taken </a:t>
                      </a:r>
                      <a:endParaRPr lang="nl-NL" dirty="0"/>
                    </a:p>
                  </a:txBody>
                  <a:tcPr/>
                </a:tc>
                <a:tc>
                  <a:txBody>
                    <a:bodyPr/>
                    <a:lstStyle/>
                    <a:p>
                      <a:r>
                        <a:rPr lang="nl-NL" dirty="0" smtClean="0"/>
                        <a:t>Context</a:t>
                      </a:r>
                      <a:endParaRPr lang="nl-NL"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is of wordt verwerkt.</a:t>
                      </a:r>
                    </a:p>
                  </a:txBody>
                  <a:tcPr/>
                </a:tc>
                <a:tc>
                  <a:txBody>
                    <a:bodyPr/>
                    <a:lstStyle/>
                    <a:p>
                      <a:endParaRPr lang="nl-NL" dirty="0"/>
                    </a:p>
                  </a:txBody>
                  <a:tcPr/>
                </a:tc>
              </a:tr>
            </a:tbl>
          </a:graphicData>
        </a:graphic>
      </p:graphicFrame>
      <p:sp>
        <p:nvSpPr>
          <p:cNvPr id="6" name="Tijdelijke aanduiding voor dianummer 5"/>
          <p:cNvSpPr>
            <a:spLocks noGrp="1"/>
          </p:cNvSpPr>
          <p:nvPr>
            <p:ph type="sldNum" sz="quarter" idx="12"/>
          </p:nvPr>
        </p:nvSpPr>
        <p:spPr/>
        <p:txBody>
          <a:bodyPr/>
          <a:lstStyle/>
          <a:p>
            <a:fld id="{D389DAD8-EA69-45EE-9A39-830367349272}" type="slidenum">
              <a:rPr lang="nl-NL" smtClean="0"/>
              <a:t>44</a:t>
            </a:fld>
            <a:endParaRPr lang="nl-NL"/>
          </a:p>
        </p:txBody>
      </p:sp>
    </p:spTree>
    <p:extLst>
      <p:ext uri="{BB962C8B-B14F-4D97-AF65-F5344CB8AC3E}">
        <p14:creationId xmlns:p14="http://schemas.microsoft.com/office/powerpoint/2010/main" val="22824602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440" y="2293461"/>
            <a:ext cx="4897120" cy="3139440"/>
          </a:xfrm>
        </p:spPr>
      </p:pic>
      <p:sp>
        <p:nvSpPr>
          <p:cNvPr id="5" name="Tijdelijke aanduiding voor dianummer 4"/>
          <p:cNvSpPr>
            <a:spLocks noGrp="1"/>
          </p:cNvSpPr>
          <p:nvPr>
            <p:ph type="sldNum" sz="quarter" idx="12"/>
          </p:nvPr>
        </p:nvSpPr>
        <p:spPr/>
        <p:txBody>
          <a:bodyPr/>
          <a:lstStyle/>
          <a:p>
            <a:fld id="{D389DAD8-EA69-45EE-9A39-830367349272}" type="slidenum">
              <a:rPr lang="nl-NL" smtClean="0"/>
              <a:t>45</a:t>
            </a:fld>
            <a:endParaRPr lang="nl-NL"/>
          </a:p>
        </p:txBody>
      </p:sp>
    </p:spTree>
    <p:extLst>
      <p:ext uri="{BB962C8B-B14F-4D97-AF65-F5344CB8AC3E}">
        <p14:creationId xmlns:p14="http://schemas.microsoft.com/office/powerpoint/2010/main" val="3686022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Keuzes</a:t>
            </a:r>
            <a:endParaRPr lang="nl-NL" dirty="0"/>
          </a:p>
        </p:txBody>
      </p:sp>
      <p:sp>
        <p:nvSpPr>
          <p:cNvPr id="3" name="Tijdelijke aanduiding voor inhoud 2"/>
          <p:cNvSpPr>
            <a:spLocks noGrp="1"/>
          </p:cNvSpPr>
          <p:nvPr>
            <p:ph idx="1"/>
          </p:nvPr>
        </p:nvSpPr>
        <p:spPr/>
        <p:txBody>
          <a:bodyPr/>
          <a:lstStyle/>
          <a:p>
            <a:r>
              <a:rPr lang="nl-NL" dirty="0" smtClean="0"/>
              <a:t>Te veel keuzemogelijkheden </a:t>
            </a:r>
          </a:p>
          <a:p>
            <a:pPr lvl="1"/>
            <a:r>
              <a:rPr lang="nl-NL" dirty="0" smtClean="0"/>
              <a:t>Wel of niet registreren</a:t>
            </a:r>
          </a:p>
          <a:p>
            <a:pPr lvl="1"/>
            <a:r>
              <a:rPr lang="nl-NL" dirty="0" smtClean="0"/>
              <a:t>Wel of geen archiefstuk</a:t>
            </a:r>
          </a:p>
          <a:p>
            <a:pPr lvl="1"/>
            <a:r>
              <a:rPr lang="nl-NL" dirty="0" smtClean="0"/>
              <a:t>Wel of geen archiefvormer volgens de wet</a:t>
            </a:r>
          </a:p>
          <a:p>
            <a:pPr lvl="1"/>
            <a:endParaRPr lang="nl-NL" dirty="0"/>
          </a:p>
          <a:p>
            <a:pPr lvl="1"/>
            <a:r>
              <a:rPr lang="nl-NL" dirty="0" smtClean="0"/>
              <a:t>leidt tot hopeloze discussies zonder resultaat omdat iedereen een eigen uitleg heeft en geeft. </a:t>
            </a:r>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5</a:t>
            </a:fld>
            <a:endParaRPr lang="nl-NL"/>
          </a:p>
        </p:txBody>
      </p:sp>
    </p:spTree>
    <p:extLst>
      <p:ext uri="{BB962C8B-B14F-4D97-AF65-F5344CB8AC3E}">
        <p14:creationId xmlns:p14="http://schemas.microsoft.com/office/powerpoint/2010/main" val="1777142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er aan de hand</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Papieren denkraam </a:t>
            </a:r>
          </a:p>
          <a:p>
            <a:r>
              <a:rPr lang="nl-NL" dirty="0" smtClean="0"/>
              <a:t>Eigenlijk veel te ingewikkeld</a:t>
            </a:r>
          </a:p>
          <a:p>
            <a:r>
              <a:rPr lang="nl-NL" dirty="0"/>
              <a:t>Er zijn te veel keuzemogelijkheden</a:t>
            </a:r>
          </a:p>
          <a:p>
            <a:r>
              <a:rPr lang="nl-NL" dirty="0" smtClean="0"/>
              <a:t>Daardoor niet transparant</a:t>
            </a:r>
          </a:p>
          <a:p>
            <a:r>
              <a:rPr lang="nl-NL" dirty="0" smtClean="0"/>
              <a:t>Dit leidt tot ontwijkend gedrag</a:t>
            </a:r>
          </a:p>
          <a:p>
            <a:r>
              <a:rPr lang="nl-NL" dirty="0" smtClean="0"/>
              <a:t>Wet wordt niet uitgevoerd</a:t>
            </a:r>
          </a:p>
          <a:p>
            <a:r>
              <a:rPr lang="nl-NL" dirty="0" smtClean="0"/>
              <a:t>Te veel praten en niet doen</a:t>
            </a:r>
          </a:p>
          <a:p>
            <a:r>
              <a:rPr lang="nl-NL" dirty="0" smtClean="0"/>
              <a:t>Niet verantwoordelijk voelen</a:t>
            </a:r>
          </a:p>
          <a:p>
            <a:pPr marL="0" indent="0">
              <a:buNone/>
            </a:pPr>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6</a:t>
            </a:fld>
            <a:endParaRPr lang="nl-NL"/>
          </a:p>
        </p:txBody>
      </p:sp>
    </p:spTree>
    <p:extLst>
      <p:ext uri="{BB962C8B-B14F-4D97-AF65-F5344CB8AC3E}">
        <p14:creationId xmlns:p14="http://schemas.microsoft.com/office/powerpoint/2010/main" val="1544377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Taakverwaarlozing</a:t>
            </a:r>
            <a:endParaRPr lang="nl-NL" dirty="0"/>
          </a:p>
        </p:txBody>
      </p:sp>
      <p:sp>
        <p:nvSpPr>
          <p:cNvPr id="3" name="Tijdelijke aanduiding voor inhoud 2"/>
          <p:cNvSpPr>
            <a:spLocks noGrp="1"/>
          </p:cNvSpPr>
          <p:nvPr>
            <p:ph idx="1"/>
          </p:nvPr>
        </p:nvSpPr>
        <p:spPr/>
        <p:txBody>
          <a:bodyPr>
            <a:normAutofit/>
          </a:bodyPr>
          <a:lstStyle/>
          <a:p>
            <a:r>
              <a:rPr lang="nl-NL" dirty="0"/>
              <a:t>Als de bevindingen uit beide onderzoeken naast elkaar worden gelegd, blijkt dat bijna alle bevindingen en conclusies uit 2005 ook nu nog actueel zijn. </a:t>
            </a:r>
          </a:p>
          <a:p>
            <a:pPr marL="0" lvl="0" indent="0">
              <a:buNone/>
            </a:pPr>
            <a:endParaRPr lang="nl-NL" dirty="0" smtClean="0">
              <a:solidFill>
                <a:prstClr val="black"/>
              </a:solidFill>
            </a:endParaRPr>
          </a:p>
          <a:p>
            <a:pPr marL="0" lvl="0" indent="0">
              <a:buNone/>
            </a:pPr>
            <a:endParaRPr lang="nl-NL" dirty="0">
              <a:solidFill>
                <a:prstClr val="black"/>
              </a:solidFill>
            </a:endParaRPr>
          </a:p>
          <a:p>
            <a:pPr marL="0" lvl="0" indent="0">
              <a:buNone/>
            </a:pPr>
            <a:r>
              <a:rPr lang="nl-NL" sz="2400" i="1" dirty="0">
                <a:solidFill>
                  <a:prstClr val="black"/>
                </a:solidFill>
              </a:rPr>
              <a:t>Beperkt houdbaar? </a:t>
            </a:r>
            <a:r>
              <a:rPr lang="nl-NL" sz="2400" dirty="0">
                <a:solidFill>
                  <a:prstClr val="black"/>
                </a:solidFill>
              </a:rPr>
              <a:t>Erfgoedinspectie 2012, blz. 9</a:t>
            </a:r>
          </a:p>
          <a:p>
            <a:pPr marL="0" indent="0">
              <a:buNone/>
            </a:pPr>
            <a:endParaRPr lang="nl-NL" dirty="0"/>
          </a:p>
          <a:p>
            <a:endParaRPr lang="nl-NL" dirty="0"/>
          </a:p>
          <a:p>
            <a:endParaRPr lang="nl-NL" dirty="0" smtClean="0"/>
          </a:p>
          <a:p>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7</a:t>
            </a:fld>
            <a:endParaRPr lang="nl-NL"/>
          </a:p>
        </p:txBody>
      </p:sp>
    </p:spTree>
    <p:extLst>
      <p:ext uri="{BB962C8B-B14F-4D97-AF65-F5344CB8AC3E}">
        <p14:creationId xmlns:p14="http://schemas.microsoft.com/office/powerpoint/2010/main" val="2036994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Beleving</a:t>
            </a:r>
            <a:endParaRPr lang="nl-NL" dirty="0"/>
          </a:p>
        </p:txBody>
      </p:sp>
      <p:sp>
        <p:nvSpPr>
          <p:cNvPr id="3" name="Tijdelijke aanduiding voor inhoud 2"/>
          <p:cNvSpPr>
            <a:spLocks noGrp="1"/>
          </p:cNvSpPr>
          <p:nvPr>
            <p:ph sz="half" idx="1"/>
          </p:nvPr>
        </p:nvSpPr>
        <p:spPr/>
        <p:txBody>
          <a:bodyPr/>
          <a:lstStyle/>
          <a:p>
            <a:r>
              <a:rPr lang="nl-NL" dirty="0" smtClean="0"/>
              <a:t>Bijzonder</a:t>
            </a:r>
          </a:p>
          <a:p>
            <a:r>
              <a:rPr lang="nl-NL" dirty="0" smtClean="0"/>
              <a:t>Oude rommel</a:t>
            </a:r>
          </a:p>
          <a:p>
            <a:r>
              <a:rPr lang="nl-NL" dirty="0" smtClean="0"/>
              <a:t>Geen directe verbinding met administratie</a:t>
            </a:r>
          </a:p>
          <a:p>
            <a:r>
              <a:rPr lang="nl-NL" dirty="0" smtClean="0"/>
              <a:t>Heeft wel een status / heeft geen status</a:t>
            </a:r>
          </a:p>
          <a:p>
            <a:r>
              <a:rPr lang="nl-NL" dirty="0" smtClean="0"/>
              <a:t>Vorm van waardigheid</a:t>
            </a:r>
          </a:p>
          <a:p>
            <a:pPr lvl="2"/>
            <a:r>
              <a:rPr lang="nl-NL" dirty="0" smtClean="0"/>
              <a:t>archiefwaardig</a:t>
            </a:r>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8</a:t>
            </a:fld>
            <a:endParaRPr lang="nl-NL"/>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0727" y="1700808"/>
            <a:ext cx="3601917" cy="3528392"/>
          </a:xfrm>
          <a:prstGeom prst="rect">
            <a:avLst/>
          </a:prstGeom>
        </p:spPr>
      </p:pic>
    </p:spTree>
    <p:extLst>
      <p:ext uri="{BB962C8B-B14F-4D97-AF65-F5344CB8AC3E}">
        <p14:creationId xmlns:p14="http://schemas.microsoft.com/office/powerpoint/2010/main" val="737712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Gevolg</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We missen veel </a:t>
            </a:r>
          </a:p>
          <a:p>
            <a:r>
              <a:rPr lang="nl-NL" dirty="0" smtClean="0"/>
              <a:t>We kunnen veel niet vinden</a:t>
            </a:r>
          </a:p>
          <a:p>
            <a:r>
              <a:rPr lang="nl-NL" dirty="0" smtClean="0"/>
              <a:t>We verliezen veel </a:t>
            </a:r>
          </a:p>
          <a:p>
            <a:r>
              <a:rPr lang="nl-NL" dirty="0" smtClean="0"/>
              <a:t>We bewaren te veel </a:t>
            </a:r>
          </a:p>
          <a:p>
            <a:r>
              <a:rPr lang="nl-NL" dirty="0" smtClean="0"/>
              <a:t>We doen maar wat</a:t>
            </a:r>
          </a:p>
          <a:p>
            <a:r>
              <a:rPr lang="nl-NL" dirty="0" smtClean="0"/>
              <a:t>We kunnen onvoldoende aantonen</a:t>
            </a:r>
          </a:p>
          <a:p>
            <a:r>
              <a:rPr lang="nl-NL" dirty="0" smtClean="0"/>
              <a:t>Het voortbestaan is niet verzekerd</a:t>
            </a:r>
          </a:p>
          <a:p>
            <a:r>
              <a:rPr lang="nl-NL" dirty="0" smtClean="0"/>
              <a:t>We lopen risico’s</a:t>
            </a:r>
          </a:p>
          <a:p>
            <a:r>
              <a:rPr lang="nl-NL" dirty="0" smtClean="0"/>
              <a:t>Er vallen zelfs doden</a:t>
            </a:r>
            <a:endParaRPr lang="nl-NL" dirty="0"/>
          </a:p>
        </p:txBody>
      </p:sp>
      <p:sp>
        <p:nvSpPr>
          <p:cNvPr id="5" name="Tijdelijke aanduiding voor dianummer 4"/>
          <p:cNvSpPr>
            <a:spLocks noGrp="1"/>
          </p:cNvSpPr>
          <p:nvPr>
            <p:ph type="sldNum" sz="quarter" idx="12"/>
          </p:nvPr>
        </p:nvSpPr>
        <p:spPr/>
        <p:txBody>
          <a:bodyPr/>
          <a:lstStyle/>
          <a:p>
            <a:fld id="{D389DAD8-EA69-45EE-9A39-830367349272}" type="slidenum">
              <a:rPr lang="nl-NL" smtClean="0"/>
              <a:t>9</a:t>
            </a:fld>
            <a:endParaRPr lang="nl-NL"/>
          </a:p>
        </p:txBody>
      </p:sp>
    </p:spTree>
    <p:extLst>
      <p:ext uri="{BB962C8B-B14F-4D97-AF65-F5344CB8AC3E}">
        <p14:creationId xmlns:p14="http://schemas.microsoft.com/office/powerpoint/2010/main" val="1790328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296</TotalTime>
  <Words>1286</Words>
  <Application>Microsoft Office PowerPoint</Application>
  <PresentationFormat>Diavoorstelling (4:3)</PresentationFormat>
  <Paragraphs>284</Paragraphs>
  <Slides>45</Slides>
  <Notes>8</Notes>
  <HiddenSlides>0</HiddenSlides>
  <MMClips>0</MMClips>
  <ScaleCrop>false</ScaleCrop>
  <HeadingPairs>
    <vt:vector size="4" baseType="variant">
      <vt:variant>
        <vt:lpstr>Thema</vt:lpstr>
      </vt:variant>
      <vt:variant>
        <vt:i4>1</vt:i4>
      </vt:variant>
      <vt:variant>
        <vt:lpstr>Diatitels</vt:lpstr>
      </vt:variant>
      <vt:variant>
        <vt:i4>45</vt:i4>
      </vt:variant>
    </vt:vector>
  </HeadingPairs>
  <TitlesOfParts>
    <vt:vector size="46" baseType="lpstr">
      <vt:lpstr>Kantoorthema</vt:lpstr>
      <vt:lpstr>Archief vind je ook op straat ….</vt:lpstr>
      <vt:lpstr>Wat</vt:lpstr>
      <vt:lpstr>2011</vt:lpstr>
      <vt:lpstr>2012</vt:lpstr>
      <vt:lpstr>Keuzes</vt:lpstr>
      <vt:lpstr>Wat is er aan de hand</vt:lpstr>
      <vt:lpstr>Taakverwaarlozing</vt:lpstr>
      <vt:lpstr>Beleving</vt:lpstr>
      <vt:lpstr>Gevolg</vt:lpstr>
      <vt:lpstr>Synoniem</vt:lpstr>
      <vt:lpstr>Archief - gebouw</vt:lpstr>
      <vt:lpstr>Organisatie</vt:lpstr>
      <vt:lpstr>Verzameling</vt:lpstr>
      <vt:lpstr>Administratie</vt:lpstr>
      <vt:lpstr>Allemaal archief?</vt:lpstr>
      <vt:lpstr>Indeling van woorden</vt:lpstr>
      <vt:lpstr>Taal </vt:lpstr>
      <vt:lpstr>1898</vt:lpstr>
      <vt:lpstr>Archiefwet</vt:lpstr>
      <vt:lpstr>Archiefwet 1962</vt:lpstr>
      <vt:lpstr>1962</vt:lpstr>
      <vt:lpstr>1973</vt:lpstr>
      <vt:lpstr>1983</vt:lpstr>
      <vt:lpstr>1988</vt:lpstr>
      <vt:lpstr>1992</vt:lpstr>
      <vt:lpstr>1995</vt:lpstr>
      <vt:lpstr>2002</vt:lpstr>
      <vt:lpstr>2003</vt:lpstr>
      <vt:lpstr>2004</vt:lpstr>
      <vt:lpstr>2009</vt:lpstr>
      <vt:lpstr>2013</vt:lpstr>
      <vt:lpstr>Informatieobject</vt:lpstr>
      <vt:lpstr>1435</vt:lpstr>
      <vt:lpstr>1844</vt:lpstr>
      <vt:lpstr>1995</vt:lpstr>
      <vt:lpstr>2005</vt:lpstr>
      <vt:lpstr>2008</vt:lpstr>
      <vt:lpstr>2011</vt:lpstr>
      <vt:lpstr>2012</vt:lpstr>
      <vt:lpstr>2013</vt:lpstr>
      <vt:lpstr>2013</vt:lpstr>
      <vt:lpstr>2013</vt:lpstr>
      <vt:lpstr>Archiefstuk</vt:lpstr>
      <vt:lpstr>Volgens mij</vt:lpstr>
      <vt:lpstr>Vragen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Archief op straat</dc:title>
  <dc:creator>Rienk Jonker</dc:creator>
  <cp:lastModifiedBy>Rienk</cp:lastModifiedBy>
  <cp:revision>37</cp:revision>
  <dcterms:created xsi:type="dcterms:W3CDTF">2013-06-03T18:19:51Z</dcterms:created>
  <dcterms:modified xsi:type="dcterms:W3CDTF">2013-06-12T22:25:24Z</dcterms:modified>
</cp:coreProperties>
</file>